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6" r:id="rId2"/>
    <p:sldId id="257" r:id="rId3"/>
    <p:sldId id="262" r:id="rId4"/>
    <p:sldId id="261" r:id="rId5"/>
    <p:sldId id="260" r:id="rId6"/>
    <p:sldId id="264" r:id="rId7"/>
    <p:sldId id="266" r:id="rId8"/>
    <p:sldId id="267" r:id="rId9"/>
    <p:sldId id="268" r:id="rId10"/>
    <p:sldId id="269" r:id="rId11"/>
    <p:sldId id="271" r:id="rId12"/>
    <p:sldId id="272" r:id="rId13"/>
    <p:sldId id="265" r:id="rId14"/>
    <p:sldId id="258" r:id="rId15"/>
    <p:sldId id="263" r:id="rId16"/>
    <p:sldId id="259" r:id="rId17"/>
    <p:sldId id="270"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02" autoAdjust="0"/>
    <p:restoredTop sz="89277" autoAdjust="0"/>
  </p:normalViewPr>
  <p:slideViewPr>
    <p:cSldViewPr snapToGrid="0" snapToObjects="1" showGuides="1">
      <p:cViewPr varScale="1">
        <p:scale>
          <a:sx n="141" d="100"/>
          <a:sy n="141" d="100"/>
        </p:scale>
        <p:origin x="-120" y="-288"/>
      </p:cViewPr>
      <p:guideLst>
        <p:guide orient="horz" pos="3017"/>
        <p:guide pos="553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2C0C5B-FA80-034B-A893-6AA2C2D11C92}" type="datetimeFigureOut">
              <a:rPr lang="en-US" smtClean="0"/>
              <a:t>06/04/17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9FB45F-19CC-894E-B94C-2174E6F9E94F}" type="slidenum">
              <a:rPr lang="en-US" smtClean="0"/>
              <a:t>‹#›</a:t>
            </a:fld>
            <a:endParaRPr lang="en-US"/>
          </a:p>
        </p:txBody>
      </p:sp>
    </p:spTree>
    <p:extLst>
      <p:ext uri="{BB962C8B-B14F-4D97-AF65-F5344CB8AC3E}">
        <p14:creationId xmlns:p14="http://schemas.microsoft.com/office/powerpoint/2010/main" val="38017567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EB5BDA-C10C-1349-B475-6240A5D44288}" type="datetimeFigureOut">
              <a:rPr lang="en-US" smtClean="0"/>
              <a:t>06/04/17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916C1E-696C-4D45-834C-597013EBECE6}" type="slidenum">
              <a:rPr lang="en-US" smtClean="0"/>
              <a:t>‹#›</a:t>
            </a:fld>
            <a:endParaRPr lang="en-US"/>
          </a:p>
        </p:txBody>
      </p:sp>
    </p:spTree>
    <p:extLst>
      <p:ext uri="{BB962C8B-B14F-4D97-AF65-F5344CB8AC3E}">
        <p14:creationId xmlns:p14="http://schemas.microsoft.com/office/powerpoint/2010/main" val="10782642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Can we estimate Asthma Patient Volume to better prepare for the needs of ED ?</a:t>
            </a:r>
            <a:br>
              <a:rPr lang="en-US" sz="1200" dirty="0" smtClean="0"/>
            </a:br>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1</a:t>
            </a:fld>
            <a:endParaRPr lang="en-US"/>
          </a:p>
        </p:txBody>
      </p:sp>
    </p:spTree>
    <p:extLst>
      <p:ext uri="{BB962C8B-B14F-4D97-AF65-F5344CB8AC3E}">
        <p14:creationId xmlns:p14="http://schemas.microsoft.com/office/powerpoint/2010/main" val="3950097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rPr>
              <a:t>Exercised-induced | Allergic | Occupational | Childhood</a:t>
            </a:r>
          </a:p>
          <a:p>
            <a:endParaRPr lang="en-US" dirty="0" smtClean="0"/>
          </a:p>
          <a:p>
            <a:r>
              <a:rPr lang="en-US" dirty="0" smtClean="0"/>
              <a:t>Asthma is a disease that affects the part of the lungs</a:t>
            </a:r>
            <a:r>
              <a:rPr lang="en-US" baseline="0" dirty="0" smtClean="0"/>
              <a:t> </a:t>
            </a:r>
            <a:r>
              <a:rPr lang="en-US" dirty="0" smtClean="0"/>
              <a:t>called the bronchial tubes (also called airways). If you have asthma, your airways are extra sensitive to the things you are allergic to (called allergens) and to other irritating things you breathe in (called irritants). These things are sometimes called “triggers.” Being exposed to triggers can cause an asthma attack. </a:t>
            </a:r>
            <a:r>
              <a:rPr lang="en-US" sz="1200" kern="1200" dirty="0" smtClean="0">
                <a:solidFill>
                  <a:schemeClr val="tx1"/>
                </a:solidFill>
                <a:effectLst/>
                <a:latin typeface="+mn-lt"/>
                <a:ea typeface="+mn-ea"/>
                <a:cs typeface="+mn-cs"/>
              </a:rPr>
              <a:t>An asthma attack happens when excess mucus causes your airways to swell and tighten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www.aafa.org</a:t>
            </a:r>
            <a:r>
              <a:rPr lang="en-US" dirty="0" smtClean="0"/>
              <a:t>/page/asthma-</a:t>
            </a:r>
            <a:r>
              <a:rPr lang="en-US" dirty="0" err="1" smtClean="0"/>
              <a:t>facts.aspx</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www.aafp.org</a:t>
            </a:r>
            <a:r>
              <a:rPr lang="en-US" dirty="0" smtClean="0"/>
              <a:t>/dam/AAFP/documents/news/COPD-</a:t>
            </a:r>
            <a:r>
              <a:rPr lang="en-US" dirty="0" err="1" smtClean="0"/>
              <a:t>Asthma_Patient_Ed_handout.pdf</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http://</a:t>
            </a:r>
            <a:r>
              <a:rPr lang="en-US" dirty="0" err="1" smtClean="0"/>
              <a:t>www.aaaai.org</a:t>
            </a:r>
            <a:r>
              <a:rPr lang="en-US" dirty="0" smtClean="0"/>
              <a:t>/conditions-and-treatments/asthma</a:t>
            </a:r>
          </a:p>
          <a:p>
            <a:r>
              <a:rPr lang="en-US" sz="1200" kern="1200" dirty="0" smtClean="0">
                <a:solidFill>
                  <a:schemeClr val="tx1"/>
                </a:solidFill>
                <a:latin typeface="+mn-lt"/>
                <a:ea typeface="+mn-ea"/>
                <a:cs typeface="+mn-cs"/>
              </a:rPr>
              <a:t>The most common symptom is wheezing. This is a scratchy or whistling sound when you breathe. Other symptoms include:</a:t>
            </a:r>
          </a:p>
          <a:p>
            <a:r>
              <a:rPr lang="en-US" sz="1200" kern="1200" dirty="0" smtClean="0">
                <a:solidFill>
                  <a:schemeClr val="tx1"/>
                </a:solidFill>
                <a:latin typeface="+mn-lt"/>
                <a:ea typeface="+mn-ea"/>
                <a:cs typeface="+mn-cs"/>
              </a:rPr>
              <a:t>•    Shortness of breath</a:t>
            </a:r>
          </a:p>
          <a:p>
            <a:r>
              <a:rPr lang="en-US" sz="1200" kern="1200" dirty="0" smtClean="0">
                <a:solidFill>
                  <a:schemeClr val="tx1"/>
                </a:solidFill>
                <a:latin typeface="+mn-lt"/>
                <a:ea typeface="+mn-ea"/>
                <a:cs typeface="+mn-cs"/>
              </a:rPr>
              <a:t>•    Chest tightness or pain</a:t>
            </a:r>
          </a:p>
          <a:p>
            <a:r>
              <a:rPr lang="en-US" sz="1200" kern="1200" dirty="0" smtClean="0">
                <a:solidFill>
                  <a:schemeClr val="tx1"/>
                </a:solidFill>
                <a:latin typeface="+mn-lt"/>
                <a:ea typeface="+mn-ea"/>
                <a:cs typeface="+mn-cs"/>
              </a:rPr>
              <a:t>•    Chronic coughing</a:t>
            </a:r>
          </a:p>
          <a:p>
            <a:r>
              <a:rPr lang="en-US" sz="1200" kern="1200" dirty="0" smtClean="0">
                <a:solidFill>
                  <a:schemeClr val="tx1"/>
                </a:solidFill>
                <a:latin typeface="+mn-lt"/>
                <a:ea typeface="+mn-ea"/>
                <a:cs typeface="+mn-cs"/>
              </a:rPr>
              <a:t>•    Trouble sleeping due to coughing or wheezing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Asthma is a leading chronic health condition among children. The greatest rise in asthma rates was among black children (almost a 50% increase) from 2001 through 2009.22 There are also large racial, income, and geographic disparities in poor asthma outcomes.1,6</a:t>
            </a:r>
          </a:p>
          <a:p>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ephtracking.cdc.gov</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showIndicatorPages.action?selectedContentAreaAbbreviation</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AS&amp;selectedIndicatorId</a:t>
            </a:r>
            <a:r>
              <a:rPr lang="en-US" sz="1200" kern="1200" dirty="0" smtClean="0">
                <a:solidFill>
                  <a:schemeClr val="tx1"/>
                </a:solidFill>
                <a:latin typeface="+mn-lt"/>
                <a:ea typeface="+mn-ea"/>
                <a:cs typeface="+mn-cs"/>
              </a:rPr>
              <a:t>=90&amp;selectedMeasureId=</a:t>
            </a:r>
          </a:p>
        </p:txBody>
      </p:sp>
      <p:sp>
        <p:nvSpPr>
          <p:cNvPr id="4" name="Slide Number Placeholder 3"/>
          <p:cNvSpPr>
            <a:spLocks noGrp="1"/>
          </p:cNvSpPr>
          <p:nvPr>
            <p:ph type="sldNum" sz="quarter" idx="10"/>
          </p:nvPr>
        </p:nvSpPr>
        <p:spPr/>
        <p:txBody>
          <a:bodyPr/>
          <a:lstStyle/>
          <a:p>
            <a:fld id="{ED916C1E-696C-4D45-834C-597013EBECE6}" type="slidenum">
              <a:rPr lang="en-US" smtClean="0"/>
              <a:t>2</a:t>
            </a:fld>
            <a:endParaRPr lang="en-US"/>
          </a:p>
        </p:txBody>
      </p:sp>
    </p:spTree>
    <p:extLst>
      <p:ext uri="{BB962C8B-B14F-4D97-AF65-F5344CB8AC3E}">
        <p14:creationId xmlns:p14="http://schemas.microsoft.com/office/powerpoint/2010/main" val="999296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www.aafa.org</a:t>
            </a:r>
            <a:r>
              <a:rPr lang="en-US" dirty="0" smtClean="0"/>
              <a:t>/page/asthma-</a:t>
            </a:r>
            <a:r>
              <a:rPr lang="en-US" dirty="0" err="1" smtClean="0"/>
              <a:t>facts.aspx</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www.aafp.org</a:t>
            </a:r>
            <a:r>
              <a:rPr lang="en-US" dirty="0" smtClean="0"/>
              <a:t>/dam/AAFP/documents/news/COPD-</a:t>
            </a:r>
            <a:r>
              <a:rPr lang="en-US" dirty="0" err="1" smtClean="0"/>
              <a:t>Asthma_Patient_Ed_handout.pdf</a:t>
            </a:r>
            <a:endParaRPr lang="en-US" dirty="0" smtClean="0"/>
          </a:p>
          <a:p>
            <a:r>
              <a:rPr lang="en-US" dirty="0" smtClean="0"/>
              <a:t>Asthma is a disease that affects the part of the lungs</a:t>
            </a:r>
            <a:br>
              <a:rPr lang="en-US" dirty="0" smtClean="0"/>
            </a:br>
            <a:r>
              <a:rPr lang="en-US" dirty="0" smtClean="0"/>
              <a:t>called the bronchial tubes (also called airways). If you have asthma, your airways are extra sensitive to the things you are allergic to (called allergens) and to other irritating things you breathe in (called irritants). These things are sometimes called “triggers.” Being exposed to triggers can cause an asthma attack. </a:t>
            </a:r>
            <a:r>
              <a:rPr lang="en-US" sz="1200" kern="1200" dirty="0" smtClean="0">
                <a:solidFill>
                  <a:schemeClr val="tx1"/>
                </a:solidFill>
                <a:effectLst/>
                <a:latin typeface="+mn-lt"/>
                <a:ea typeface="+mn-ea"/>
                <a:cs typeface="+mn-cs"/>
              </a:rPr>
              <a:t>An asthma attack happens when excess mucus causes your airways to swell and tighten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http://</a:t>
            </a:r>
            <a:r>
              <a:rPr lang="en-US" dirty="0" err="1" smtClean="0"/>
              <a:t>www.aaaai.org</a:t>
            </a:r>
            <a:r>
              <a:rPr lang="en-US" dirty="0" smtClean="0"/>
              <a:t>/conditions-and-treatments/asthma</a:t>
            </a:r>
          </a:p>
          <a:p>
            <a:r>
              <a:rPr lang="en-US" sz="1200" kern="1200" dirty="0" smtClean="0">
                <a:solidFill>
                  <a:schemeClr val="tx1"/>
                </a:solidFill>
                <a:latin typeface="+mn-lt"/>
                <a:ea typeface="+mn-ea"/>
                <a:cs typeface="+mn-cs"/>
              </a:rPr>
              <a:t>The most common symptom is wheezing. This is a scratchy or whistling sound when you breathe. Other symptoms include:</a:t>
            </a:r>
          </a:p>
          <a:p>
            <a:r>
              <a:rPr lang="en-US" sz="1200" kern="1200" dirty="0" smtClean="0">
                <a:solidFill>
                  <a:schemeClr val="tx1"/>
                </a:solidFill>
                <a:latin typeface="+mn-lt"/>
                <a:ea typeface="+mn-ea"/>
                <a:cs typeface="+mn-cs"/>
              </a:rPr>
              <a:t>•    Shortness of breath</a:t>
            </a:r>
          </a:p>
          <a:p>
            <a:r>
              <a:rPr lang="en-US" sz="1200" kern="1200" dirty="0" smtClean="0">
                <a:solidFill>
                  <a:schemeClr val="tx1"/>
                </a:solidFill>
                <a:latin typeface="+mn-lt"/>
                <a:ea typeface="+mn-ea"/>
                <a:cs typeface="+mn-cs"/>
              </a:rPr>
              <a:t>•    Chest tightness or pain</a:t>
            </a:r>
          </a:p>
          <a:p>
            <a:r>
              <a:rPr lang="en-US" sz="1200" kern="1200" dirty="0" smtClean="0">
                <a:solidFill>
                  <a:schemeClr val="tx1"/>
                </a:solidFill>
                <a:latin typeface="+mn-lt"/>
                <a:ea typeface="+mn-ea"/>
                <a:cs typeface="+mn-cs"/>
              </a:rPr>
              <a:t>•    Chronic coughing</a:t>
            </a:r>
          </a:p>
          <a:p>
            <a:r>
              <a:rPr lang="en-US" sz="1200" kern="1200" dirty="0" smtClean="0">
                <a:solidFill>
                  <a:schemeClr val="tx1"/>
                </a:solidFill>
                <a:latin typeface="+mn-lt"/>
                <a:ea typeface="+mn-ea"/>
                <a:cs typeface="+mn-cs"/>
              </a:rPr>
              <a:t>•    Trouble sleeping due to coughing or wheezing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Asthma is a leading chronic health condition among children. The greatest rise in asthma rates was among black children (almost a 50% increase) from 2001 through 2009.22 There are also large racial, income, and geographic disparities in poor asthma outcomes.1,6</a:t>
            </a:r>
          </a:p>
          <a:p>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ephtracking.cdc.gov</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showIndicatorPages.action?selectedContentAreaAbbreviation</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AS&amp;selectedIndicatorId</a:t>
            </a:r>
            <a:r>
              <a:rPr lang="en-US" sz="1200" kern="1200" dirty="0" smtClean="0">
                <a:solidFill>
                  <a:schemeClr val="tx1"/>
                </a:solidFill>
                <a:latin typeface="+mn-lt"/>
                <a:ea typeface="+mn-ea"/>
                <a:cs typeface="+mn-cs"/>
              </a:rPr>
              <a:t>=90&amp;selectedMeasureId=</a:t>
            </a:r>
          </a:p>
        </p:txBody>
      </p:sp>
      <p:sp>
        <p:nvSpPr>
          <p:cNvPr id="4" name="Slide Number Placeholder 3"/>
          <p:cNvSpPr>
            <a:spLocks noGrp="1"/>
          </p:cNvSpPr>
          <p:nvPr>
            <p:ph type="sldNum" sz="quarter" idx="10"/>
          </p:nvPr>
        </p:nvSpPr>
        <p:spPr/>
        <p:txBody>
          <a:bodyPr/>
          <a:lstStyle/>
          <a:p>
            <a:fld id="{ED916C1E-696C-4D45-834C-597013EBECE6}" type="slidenum">
              <a:rPr lang="en-US" smtClean="0"/>
              <a:t>3</a:t>
            </a:fld>
            <a:endParaRPr lang="en-US"/>
          </a:p>
        </p:txBody>
      </p:sp>
    </p:spTree>
    <p:extLst>
      <p:ext uri="{BB962C8B-B14F-4D97-AF65-F5344CB8AC3E}">
        <p14:creationId xmlns:p14="http://schemas.microsoft.com/office/powerpoint/2010/main" val="999296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 </a:t>
            </a:r>
          </a:p>
          <a:p>
            <a:r>
              <a:rPr lang="en-US" dirty="0" smtClean="0"/>
              <a:t>2004-2014 Weather Variables (CDIAC – Carbon Dioxide Information Analysis Center) </a:t>
            </a:r>
          </a:p>
          <a:p>
            <a:r>
              <a:rPr lang="en-US" dirty="0" smtClean="0"/>
              <a:t>2006-2014 Air Quality Environmental Protection Agency )</a:t>
            </a:r>
          </a:p>
          <a:p>
            <a:r>
              <a:rPr lang="en-US" dirty="0" smtClean="0"/>
              <a:t>2006 –2014 Hospital </a:t>
            </a:r>
            <a:r>
              <a:rPr lang="en-US" dirty="0" err="1" smtClean="0"/>
              <a:t>Epi</a:t>
            </a:r>
            <a:r>
              <a:rPr lang="en-US" dirty="0" smtClean="0"/>
              <a:t>-Query ED Visits (Not diagnostic-based ) https://a816-healthpsi.nyc.gov/</a:t>
            </a:r>
            <a:r>
              <a:rPr lang="en-US" dirty="0" err="1" smtClean="0"/>
              <a:t>epiquery</a:t>
            </a:r>
            <a:r>
              <a:rPr lang="en-US" dirty="0" smtClean="0"/>
              <a:t>/</a:t>
            </a:r>
            <a:r>
              <a:rPr lang="en-US" dirty="0" err="1" smtClean="0"/>
              <a:t>Syndromic</a:t>
            </a:r>
            <a:r>
              <a:rPr lang="en-US" dirty="0" smtClean="0"/>
              <a: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4</a:t>
            </a:fld>
            <a:endParaRPr lang="en-US"/>
          </a:p>
        </p:txBody>
      </p:sp>
    </p:spTree>
    <p:extLst>
      <p:ext uri="{BB962C8B-B14F-4D97-AF65-F5344CB8AC3E}">
        <p14:creationId xmlns:p14="http://schemas.microsoft.com/office/powerpoint/2010/main" val="3722130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ephtracking.cdc.gov</a:t>
            </a:r>
            <a:r>
              <a:rPr lang="en-US" dirty="0" smtClean="0"/>
              <a:t>/</a:t>
            </a:r>
            <a:r>
              <a:rPr lang="en-US" dirty="0" err="1" smtClean="0"/>
              <a:t>showIndicatorPages.action?selectedContentAreaAbbreviation</a:t>
            </a:r>
            <a:r>
              <a:rPr lang="en-US" dirty="0" smtClean="0"/>
              <a:t>=11&amp;selectedIndicatorId=49&amp;selectedMeasureId=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number of high ozone days per year varies, which makes tracking trends over time difficult to analyze or interpret. The variability is largely due to the fact that: a) the number of high ozone days is related to temperature (as a result, there will be more high ozone days in hotter summers), and b) there are a small number of events (high ozone days) per year, so for statistical reasons, this type of measure may vary. The model predictions are used to fill in air quality estimates in areas and at times without monitoring data.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relationship between ambient concentrations and personal exposure is largely unknown and variable depending upon pollutant, activity patterns, and microenvironments.</a:t>
            </a:r>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5</a:t>
            </a:fld>
            <a:endParaRPr lang="en-US"/>
          </a:p>
        </p:txBody>
      </p:sp>
    </p:spTree>
    <p:extLst>
      <p:ext uri="{BB962C8B-B14F-4D97-AF65-F5344CB8AC3E}">
        <p14:creationId xmlns:p14="http://schemas.microsoft.com/office/powerpoint/2010/main" val="153284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ephtracking.cdc.gov</a:t>
            </a:r>
            <a:r>
              <a:rPr lang="en-US" dirty="0" smtClean="0"/>
              <a:t>/</a:t>
            </a:r>
            <a:r>
              <a:rPr lang="en-US" dirty="0" err="1" smtClean="0"/>
              <a:t>showIndicatorPages.action?selectedContentAreaAbbreviation</a:t>
            </a:r>
            <a:r>
              <a:rPr lang="en-US" dirty="0" smtClean="0"/>
              <a:t>=11&amp;selectedIndicatorId=49&amp;selectedMeasureId=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number of high ozone days per year varies, which makes tracking trends over time difficult to analyze or interpret. The variability is largely due to the fact that: a) the number of high ozone days is related to temperature (as a result, there will be more high ozone days in hotter summers), and b) there are a small number of events (high ozone days) per year, so for statistical reasons, this type of measure may vary. The model predictions are used to fill in air quality estimates in areas and at times without monitoring data.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relationship between ambient concentrations and personal exposure is largely unknown and variable depending upon pollutant, activity patterns, and microenvironments.</a:t>
            </a:r>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6</a:t>
            </a:fld>
            <a:endParaRPr lang="en-US"/>
          </a:p>
        </p:txBody>
      </p:sp>
    </p:spTree>
    <p:extLst>
      <p:ext uri="{BB962C8B-B14F-4D97-AF65-F5344CB8AC3E}">
        <p14:creationId xmlns:p14="http://schemas.microsoft.com/office/powerpoint/2010/main" val="1532844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10</a:t>
            </a:fld>
            <a:endParaRPr lang="en-US"/>
          </a:p>
        </p:txBody>
      </p:sp>
    </p:spTree>
    <p:extLst>
      <p:ext uri="{BB962C8B-B14F-4D97-AF65-F5344CB8AC3E}">
        <p14:creationId xmlns:p14="http://schemas.microsoft.com/office/powerpoint/2010/main" val="234737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15</a:t>
            </a:fld>
            <a:endParaRPr lang="en-US"/>
          </a:p>
        </p:txBody>
      </p:sp>
    </p:spTree>
    <p:extLst>
      <p:ext uri="{BB962C8B-B14F-4D97-AF65-F5344CB8AC3E}">
        <p14:creationId xmlns:p14="http://schemas.microsoft.com/office/powerpoint/2010/main" val="3329711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www.epa.gov</a:t>
            </a:r>
            <a:r>
              <a:rPr lang="en-US" dirty="0" smtClean="0"/>
              <a:t>/air-trends/particulate-matter-pm25-trends</a:t>
            </a:r>
          </a:p>
          <a:p>
            <a:r>
              <a:rPr lang="en-US" dirty="0" smtClean="0"/>
              <a:t>https://</a:t>
            </a:r>
            <a:r>
              <a:rPr lang="en-US" dirty="0" err="1" smtClean="0"/>
              <a:t>airnow.gov</a:t>
            </a:r>
            <a:r>
              <a:rPr lang="en-US" dirty="0" smtClean="0"/>
              <a:t>/</a:t>
            </a:r>
            <a:r>
              <a:rPr lang="en-US" dirty="0" err="1" smtClean="0"/>
              <a:t>index.cfm?action</a:t>
            </a:r>
            <a:r>
              <a:rPr lang="en-US" dirty="0" smtClean="0"/>
              <a:t>=</a:t>
            </a:r>
            <a:r>
              <a:rPr lang="en-US" dirty="0" err="1" smtClean="0"/>
              <a:t>aqibasics.particle</a:t>
            </a:r>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17</a:t>
            </a:fld>
            <a:endParaRPr lang="en-US"/>
          </a:p>
        </p:txBody>
      </p:sp>
    </p:spTree>
    <p:extLst>
      <p:ext uri="{BB962C8B-B14F-4D97-AF65-F5344CB8AC3E}">
        <p14:creationId xmlns:p14="http://schemas.microsoft.com/office/powerpoint/2010/main" val="1458598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216C5678-EE20-4FA5-88E2-6E0BD67A2E26}" type="datetime1">
              <a:rPr lang="en-US" smtClean="0"/>
              <a:t>06/04/17</a:t>
            </a:fld>
            <a:endParaRPr lang="en-US" dirty="0"/>
          </a:p>
        </p:txBody>
      </p:sp>
      <p:sp>
        <p:nvSpPr>
          <p:cNvPr id="8" name="Slide Number Placeholder 7"/>
          <p:cNvSpPr>
            <a:spLocks noGrp="1"/>
          </p:cNvSpPr>
          <p:nvPr>
            <p:ph type="sldNum" sz="quarter" idx="11"/>
          </p:nvPr>
        </p:nvSpPr>
        <p:spPr/>
        <p:txBody>
          <a:bodyPr/>
          <a:lstStyle/>
          <a:p>
            <a:fld id="{BA9B540C-44DA-4F69-89C9-7C84606640D3}" type="slidenum">
              <a:rPr lang="en-US" smtClean="0"/>
              <a:pPr/>
              <a:t>‹#›</a:t>
            </a:fld>
            <a:endParaRPr lang="en-US" dirty="0"/>
          </a:p>
        </p:txBody>
      </p:sp>
      <p:sp>
        <p:nvSpPr>
          <p:cNvPr id="9" name="Footer Placeholder 8"/>
          <p:cNvSpPr>
            <a:spLocks noGrp="1"/>
          </p:cNvSpPr>
          <p:nvPr>
            <p:ph type="ftr" sz="quarter" idx="12"/>
          </p:nvPr>
        </p:nvSpPr>
        <p:spPr/>
        <p:txBody>
          <a:bodyPr/>
          <a:lstStyle/>
          <a:p>
            <a:r>
              <a:rPr lang="en-US" smtClean="0"/>
              <a:t>Footer Text</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051B39-B140-43FE-96DB-472A2B59CE7C}" type="datetime1">
              <a:rPr lang="en-US" smtClean="0"/>
              <a:t>06/04/17</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600BB2-27C5-458B-ABCE-839C88CF47CE}" type="datetime1">
              <a:rPr lang="en-US" smtClean="0"/>
              <a:t>06/04/17</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B11D738E-8962-435F-8C43-147B8DD7E819}" type="datetime1">
              <a:rPr lang="en-US" smtClean="0"/>
              <a:t>06/04/17</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t>06/04/17</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34CF3C7-6809-4F39-BD67-A75817BDDE0A}" type="datetime1">
              <a:rPr lang="en-US" smtClean="0"/>
              <a:t>06/04/17</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7EAEB24-CE78-465C-A726-91D0868FA48F}" type="datetime1">
              <a:rPr lang="en-US" smtClean="0"/>
              <a:t>06/04/17</a:t>
            </a:fld>
            <a:endParaRPr lang="en-US"/>
          </a:p>
        </p:txBody>
      </p:sp>
      <p:sp>
        <p:nvSpPr>
          <p:cNvPr id="8" name="Footer Placeholder 7"/>
          <p:cNvSpPr>
            <a:spLocks noGrp="1"/>
          </p:cNvSpPr>
          <p:nvPr>
            <p:ph type="ftr" sz="quarter" idx="11"/>
          </p:nvPr>
        </p:nvSpPr>
        <p:spPr/>
        <p:txBody>
          <a:bodyPr/>
          <a:lstStyle/>
          <a:p>
            <a:r>
              <a:rPr lang="en-US" smtClean="0"/>
              <a:t>Footer Text</a:t>
            </a:r>
            <a:endParaRPr lang="en-US"/>
          </a:p>
        </p:txBody>
      </p:sp>
      <p:sp>
        <p:nvSpPr>
          <p:cNvPr id="9" name="Slide Number Placeholder 8"/>
          <p:cNvSpPr>
            <a:spLocks noGrp="1"/>
          </p:cNvSpPr>
          <p:nvPr>
            <p:ph type="sldNum" sz="quarter" idx="12"/>
          </p:nvPr>
        </p:nvSpPr>
        <p:spPr/>
        <p:txBody>
          <a:bodyPr/>
          <a:lstStyle/>
          <a:p>
            <a:fld id="{BA9B540C-44DA-4F69-89C9-7C84606640D3}" type="slidenum">
              <a:rPr lang="en-US" smtClean="0"/>
              <a:pPr/>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BAADF0-1749-4E8B-9691-B44A5F8C0895}" type="datetime1">
              <a:rPr lang="en-US" smtClean="0"/>
              <a:t>06/04/17</a:t>
            </a:fld>
            <a:endParaRPr lang="en-US"/>
          </a:p>
        </p:txBody>
      </p:sp>
      <p:sp>
        <p:nvSpPr>
          <p:cNvPr id="4" name="Footer Placeholder 3"/>
          <p:cNvSpPr>
            <a:spLocks noGrp="1"/>
          </p:cNvSpPr>
          <p:nvPr>
            <p:ph type="ftr" sz="quarter" idx="11"/>
          </p:nvPr>
        </p:nvSpPr>
        <p:spPr/>
        <p:txBody>
          <a:bodyPr/>
          <a:lstStyle/>
          <a:p>
            <a:r>
              <a:rPr lang="en-US" smtClean="0"/>
              <a:t>Footer Text</a:t>
            </a:r>
            <a:endParaRPr lang="en-US"/>
          </a:p>
        </p:txBody>
      </p:sp>
      <p:sp>
        <p:nvSpPr>
          <p:cNvPr id="5" name="Slide Number Placeholder 4"/>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t>06/04/17</a:t>
            </a:fld>
            <a:endParaRPr lang="en-US"/>
          </a:p>
        </p:txBody>
      </p:sp>
      <p:sp>
        <p:nvSpPr>
          <p:cNvPr id="3" name="Footer Placeholder 2"/>
          <p:cNvSpPr>
            <a:spLocks noGrp="1"/>
          </p:cNvSpPr>
          <p:nvPr>
            <p:ph type="ftr" sz="quarter" idx="11"/>
          </p:nvPr>
        </p:nvSpPr>
        <p:spPr/>
        <p:txBody>
          <a:bodyPr/>
          <a:lstStyle/>
          <a:p>
            <a:r>
              <a:rPr lang="en-US" smtClean="0"/>
              <a:t>Footer Text</a:t>
            </a:r>
            <a:endParaRPr lang="en-US"/>
          </a:p>
        </p:txBody>
      </p:sp>
      <p:sp>
        <p:nvSpPr>
          <p:cNvPr id="4" name="Slide Number Placeholder 3"/>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8BBB94-68E6-4675-A946-F1C5994EDBD7}" type="datetime1">
              <a:rPr lang="en-US" smtClean="0"/>
              <a:t>06/04/17</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t>06/04/17</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5000">
              <a:schemeClr val="bg1">
                <a:tint val="80000"/>
                <a:satMod val="250000"/>
              </a:schemeClr>
            </a:gs>
            <a:gs pos="86000">
              <a:schemeClr val="bg1">
                <a:tint val="90000"/>
                <a:shade val="90000"/>
                <a:satMod val="200000"/>
              </a:schemeClr>
            </a:gs>
            <a:gs pos="100000">
              <a:schemeClr val="bg1">
                <a:tint val="90000"/>
                <a:shade val="70000"/>
                <a:satMod val="2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B0C4986D-6BE9-4264-908F-02DB36FD8D6C}" type="datetime1">
              <a:rPr lang="en-US" smtClean="0"/>
              <a:t>06/04/17</a:t>
            </a:fld>
            <a:endParaRPr lang="en-US" dirty="0"/>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r>
              <a:rPr lang="en-US" smtClean="0"/>
              <a:t>Footer Text</a:t>
            </a:r>
            <a:endParaRPr lang="en-US" dirty="0"/>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BA9B540C-44DA-4F69-89C9-7C84606640D3}" type="slidenum">
              <a:rPr lang="en-US" smtClean="0"/>
              <a:pPr/>
              <a:t>‹#›</a:t>
            </a:fld>
            <a:endParaRPr lang="en-US" dirty="0"/>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microsoft.com/office/2007/relationships/hdphoto" Target="../media/hdphoto8.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microsoft.com/office/2007/relationships/hdphoto" Target="../media/hdphoto9.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jpeg"/><Relationship Id="rId6" Type="http://schemas.microsoft.com/office/2007/relationships/hdphoto" Target="../media/hdphoto2.wdp"/><Relationship Id="rId7" Type="http://schemas.openxmlformats.org/officeDocument/2006/relationships/image" Target="../media/image4.png"/><Relationship Id="rId8" Type="http://schemas.microsoft.com/office/2007/relationships/hdphoto" Target="../media/hdphoto3.wdp"/><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5.wdp"/><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6.wdp"/><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127.0.0.1:5000/" TargetMode="Externa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800" cap="small" dirty="0" smtClean="0">
                <a:latin typeface="+mj-lt"/>
              </a:rPr>
              <a:t>Predicting the Number of Asthma Patients Visiting the Emergency Department</a:t>
            </a:r>
            <a:endParaRPr lang="en-US" sz="2800" cap="small" dirty="0">
              <a:solidFill>
                <a:schemeClr val="tx1">
                  <a:lumMod val="65000"/>
                  <a:lumOff val="35000"/>
                </a:schemeClr>
              </a:solidFill>
              <a:latin typeface="+mj-lt"/>
            </a:endParaRPr>
          </a:p>
        </p:txBody>
      </p:sp>
      <p:sp>
        <p:nvSpPr>
          <p:cNvPr id="3" name="Subtitle 2"/>
          <p:cNvSpPr>
            <a:spLocks noGrp="1"/>
          </p:cNvSpPr>
          <p:nvPr>
            <p:ph type="subTitle" idx="1"/>
          </p:nvPr>
        </p:nvSpPr>
        <p:spPr/>
        <p:txBody>
          <a:bodyPr/>
          <a:lstStyle/>
          <a:p>
            <a:r>
              <a:rPr lang="en-US" sz="2000" cap="small" dirty="0" smtClean="0">
                <a:solidFill>
                  <a:schemeClr val="tx1">
                    <a:lumMod val="75000"/>
                    <a:lumOff val="25000"/>
                  </a:schemeClr>
                </a:solidFill>
              </a:rPr>
              <a:t>Heng-Ru May Tan</a:t>
            </a:r>
            <a:endParaRPr lang="en-US" sz="2000" cap="small" dirty="0">
              <a:solidFill>
                <a:schemeClr val="tx1">
                  <a:lumMod val="75000"/>
                  <a:lumOff val="25000"/>
                </a:schemeClr>
              </a:solidFill>
            </a:endParaRPr>
          </a:p>
        </p:txBody>
      </p:sp>
    </p:spTree>
    <p:extLst>
      <p:ext uri="{BB962C8B-B14F-4D97-AF65-F5344CB8AC3E}">
        <p14:creationId xmlns:p14="http://schemas.microsoft.com/office/powerpoint/2010/main" val="17919423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6-10-28 at 08.50.5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9088" y="2326895"/>
            <a:ext cx="5021205" cy="4751959"/>
          </a:xfrm>
          <a:prstGeom prst="rect">
            <a:avLst/>
          </a:prstGeom>
        </p:spPr>
      </p:pic>
      <p:sp>
        <p:nvSpPr>
          <p:cNvPr id="2" name="Title 1"/>
          <p:cNvSpPr>
            <a:spLocks noGrp="1"/>
          </p:cNvSpPr>
          <p:nvPr>
            <p:ph type="title"/>
          </p:nvPr>
        </p:nvSpPr>
        <p:spPr/>
        <p:txBody>
          <a:bodyPr/>
          <a:lstStyle/>
          <a:p>
            <a:r>
              <a:rPr lang="en-US" sz="3600" dirty="0" smtClean="0"/>
              <a:t>Integrating weather + air quality forecasts in the modeling: </a:t>
            </a:r>
            <a:endParaRPr lang="en-US" sz="3600" dirty="0"/>
          </a:p>
        </p:txBody>
      </p:sp>
      <p:pic>
        <p:nvPicPr>
          <p:cNvPr id="5" name="Picture 4" descr="Screen Shot 2016-10-28 at 08.37.5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026" y="3158683"/>
            <a:ext cx="5171289" cy="3616497"/>
          </a:xfrm>
          <a:prstGeom prst="rect">
            <a:avLst/>
          </a:prstGeom>
        </p:spPr>
      </p:pic>
      <p:pic>
        <p:nvPicPr>
          <p:cNvPr id="8" name="Picture 7" descr="Screen Shot 2016-10-28 at 08.42.51.pn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056" y="1600200"/>
            <a:ext cx="2849376" cy="1594342"/>
          </a:xfrm>
          <a:prstGeom prst="rect">
            <a:avLst/>
          </a:prstGeom>
        </p:spPr>
      </p:pic>
    </p:spTree>
    <p:extLst>
      <p:ext uri="{BB962C8B-B14F-4D97-AF65-F5344CB8AC3E}">
        <p14:creationId xmlns:p14="http://schemas.microsoft.com/office/powerpoint/2010/main" val="228016315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Further work + extension</a:t>
            </a:r>
            <a:endParaRPr lang="en-US" sz="4000" dirty="0"/>
          </a:p>
        </p:txBody>
      </p:sp>
      <p:sp>
        <p:nvSpPr>
          <p:cNvPr id="3" name="Content Placeholder 2"/>
          <p:cNvSpPr>
            <a:spLocks noGrp="1"/>
          </p:cNvSpPr>
          <p:nvPr>
            <p:ph idx="1"/>
          </p:nvPr>
        </p:nvSpPr>
        <p:spPr/>
        <p:txBody>
          <a:bodyPr>
            <a:normAutofit fontScale="92500"/>
          </a:bodyPr>
          <a:lstStyle/>
          <a:p>
            <a:endParaRPr lang="en-US" dirty="0" smtClean="0"/>
          </a:p>
          <a:p>
            <a:r>
              <a:rPr lang="en-US" dirty="0" smtClean="0"/>
              <a:t>Working with weather experts in modeling weather data and forecasting:</a:t>
            </a:r>
          </a:p>
          <a:p>
            <a:pPr lvl="1"/>
            <a:r>
              <a:rPr lang="en-US" dirty="0" smtClean="0"/>
              <a:t>Ozone and particulate matter may interact in complex ways to act as irritants.</a:t>
            </a:r>
          </a:p>
          <a:p>
            <a:pPr marL="457200" lvl="1" indent="0">
              <a:buNone/>
            </a:pPr>
            <a:endParaRPr lang="en-US" dirty="0" smtClean="0"/>
          </a:p>
          <a:p>
            <a:r>
              <a:rPr lang="en-US" dirty="0" smtClean="0"/>
              <a:t>ED visits for different age-groups </a:t>
            </a:r>
            <a:r>
              <a:rPr lang="mr-IN" dirty="0" smtClean="0"/>
              <a:t>–</a:t>
            </a:r>
            <a:r>
              <a:rPr lang="en-US" dirty="0" smtClean="0"/>
              <a:t> varying needs.</a:t>
            </a:r>
          </a:p>
          <a:p>
            <a:endParaRPr lang="en-US" dirty="0" smtClean="0"/>
          </a:p>
          <a:p>
            <a:r>
              <a:rPr lang="en-US" dirty="0" smtClean="0"/>
              <a:t>Extending this to other counties/cities/countries/ fields.</a:t>
            </a:r>
          </a:p>
          <a:p>
            <a:endParaRPr lang="en-US" dirty="0" smtClean="0"/>
          </a:p>
          <a:p>
            <a:r>
              <a:rPr lang="en-US" dirty="0" smtClean="0"/>
              <a:t>May also provide suitable precautionary alerts for those with asthma or respiratory diseases. </a:t>
            </a:r>
          </a:p>
          <a:p>
            <a:pPr lvl="1"/>
            <a:endParaRPr lang="en-US" dirty="0" smtClean="0"/>
          </a:p>
          <a:p>
            <a:endParaRPr lang="en-US" dirty="0"/>
          </a:p>
        </p:txBody>
      </p:sp>
    </p:spTree>
    <p:extLst>
      <p:ext uri="{BB962C8B-B14F-4D97-AF65-F5344CB8AC3E}">
        <p14:creationId xmlns:p14="http://schemas.microsoft.com/office/powerpoint/2010/main" val="14990243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3200" cap="small" dirty="0"/>
              <a:t>Predicting the Number of Asthma Patients Visiting the Emergency Department</a:t>
            </a:r>
            <a:endParaRPr lang="en-US" sz="3200" dirty="0"/>
          </a:p>
        </p:txBody>
      </p:sp>
      <p:sp>
        <p:nvSpPr>
          <p:cNvPr id="5" name="Subtitle 4"/>
          <p:cNvSpPr>
            <a:spLocks noGrp="1"/>
          </p:cNvSpPr>
          <p:nvPr>
            <p:ph type="subTitle" idx="1"/>
          </p:nvPr>
        </p:nvSpPr>
        <p:spPr/>
        <p:txBody>
          <a:bodyPr>
            <a:normAutofit/>
          </a:bodyPr>
          <a:lstStyle/>
          <a:p>
            <a:r>
              <a:rPr lang="en-US" sz="2000" cap="small" dirty="0" smtClean="0"/>
              <a:t>Heng-Ru May Tan</a:t>
            </a:r>
          </a:p>
          <a:p>
            <a:r>
              <a:rPr lang="en-US" sz="2000" cap="small" dirty="0" err="1" smtClean="0"/>
              <a:t>hengrumay@gmail.com</a:t>
            </a:r>
            <a:endParaRPr lang="en-US" sz="2000" cap="small" dirty="0"/>
          </a:p>
        </p:txBody>
      </p:sp>
    </p:spTree>
    <p:extLst>
      <p:ext uri="{BB962C8B-B14F-4D97-AF65-F5344CB8AC3E}">
        <p14:creationId xmlns:p14="http://schemas.microsoft.com/office/powerpoint/2010/main" val="45465628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endParaRPr lang="en-US" dirty="0"/>
          </a:p>
        </p:txBody>
      </p:sp>
      <p:sp>
        <p:nvSpPr>
          <p:cNvPr id="36" name="Title 1"/>
          <p:cNvSpPr txBox="1">
            <a:spLocks/>
          </p:cNvSpPr>
          <p:nvPr/>
        </p:nvSpPr>
        <p:spPr>
          <a:xfrm>
            <a:off x="5689601" y="124460"/>
            <a:ext cx="3337560" cy="615688"/>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smtClean="0"/>
              <a:t>Methodology</a:t>
            </a:r>
            <a:endParaRPr lang="en-US" sz="3600" dirty="0"/>
          </a:p>
        </p:txBody>
      </p:sp>
      <p:pic>
        <p:nvPicPr>
          <p:cNvPr id="39" name="Picture 38" descr="RF_features.png"/>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6557"/>
          <a:stretch/>
        </p:blipFill>
        <p:spPr>
          <a:xfrm>
            <a:off x="72828" y="1014949"/>
            <a:ext cx="8954333" cy="5299688"/>
          </a:xfrm>
          <a:prstGeom prst="rect">
            <a:avLst/>
          </a:prstGeom>
        </p:spPr>
      </p:pic>
    </p:spTree>
    <p:extLst>
      <p:ext uri="{BB962C8B-B14F-4D97-AF65-F5344CB8AC3E}">
        <p14:creationId xmlns:p14="http://schemas.microsoft.com/office/powerpoint/2010/main" val="37439497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endParaRPr lang="en-US" dirty="0"/>
          </a:p>
        </p:txBody>
      </p:sp>
      <p:sp>
        <p:nvSpPr>
          <p:cNvPr id="36" name="Title 1"/>
          <p:cNvSpPr txBox="1">
            <a:spLocks/>
          </p:cNvSpPr>
          <p:nvPr/>
        </p:nvSpPr>
        <p:spPr>
          <a:xfrm>
            <a:off x="5689601" y="124460"/>
            <a:ext cx="3337560" cy="615688"/>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smtClean="0"/>
              <a:t>Methodology</a:t>
            </a:r>
            <a:endParaRPr lang="en-US" sz="3600" dirty="0"/>
          </a:p>
        </p:txBody>
      </p:sp>
      <p:pic>
        <p:nvPicPr>
          <p:cNvPr id="38" name="Picture 37" descr="LogReg_features.png"/>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6692"/>
          <a:stretch/>
        </p:blipFill>
        <p:spPr>
          <a:xfrm>
            <a:off x="143557" y="1189586"/>
            <a:ext cx="8910359" cy="5303936"/>
          </a:xfrm>
          <a:prstGeom prst="rect">
            <a:avLst/>
          </a:prstGeom>
        </p:spPr>
      </p:pic>
    </p:spTree>
    <p:extLst>
      <p:ext uri="{BB962C8B-B14F-4D97-AF65-F5344CB8AC3E}">
        <p14:creationId xmlns:p14="http://schemas.microsoft.com/office/powerpoint/2010/main" val="36815754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38"/>
                                        </p:tgtEl>
                                      </p:cBhvr>
                                    </p:animEffect>
                                    <p:set>
                                      <p:cBhvr>
                                        <p:cTn id="11"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endParaRPr lang="en-US" dirty="0"/>
          </a:p>
        </p:txBody>
      </p:sp>
      <p:pic>
        <p:nvPicPr>
          <p:cNvPr id="4" name="Picture 3" descr="VarCorrMat_reduced.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43774" y="517509"/>
            <a:ext cx="7043026" cy="6215275"/>
          </a:xfrm>
          <a:prstGeom prst="rect">
            <a:avLst/>
          </a:prstGeom>
        </p:spPr>
      </p:pic>
    </p:spTree>
    <p:extLst>
      <p:ext uri="{BB962C8B-B14F-4D97-AF65-F5344CB8AC3E}">
        <p14:creationId xmlns:p14="http://schemas.microsoft.com/office/powerpoint/2010/main" val="999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descr="VarCorrMa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650" y="-3402"/>
            <a:ext cx="7771350" cy="6858000"/>
          </a:xfrm>
          <a:prstGeom prst="rect">
            <a:avLst/>
          </a:prstGeom>
        </p:spPr>
      </p:pic>
    </p:spTree>
    <p:extLst>
      <p:ext uri="{BB962C8B-B14F-4D97-AF65-F5344CB8AC3E}">
        <p14:creationId xmlns:p14="http://schemas.microsoft.com/office/powerpoint/2010/main" val="36249872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57744" y="1667530"/>
            <a:ext cx="5842000" cy="4572000"/>
          </a:xfrm>
          <a:prstGeom prst="rect">
            <a:avLst/>
          </a:prstGeom>
        </p:spPr>
      </p:pic>
    </p:spTree>
    <p:extLst>
      <p:ext uri="{BB962C8B-B14F-4D97-AF65-F5344CB8AC3E}">
        <p14:creationId xmlns:p14="http://schemas.microsoft.com/office/powerpoint/2010/main" val="18909085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smtClean="0"/>
              <a:t>Motivation: Health</a:t>
            </a:r>
            <a:endParaRPr lang="en-US" dirty="0"/>
          </a:p>
        </p:txBody>
      </p:sp>
      <p:sp>
        <p:nvSpPr>
          <p:cNvPr id="3" name="Content Placeholder 2"/>
          <p:cNvSpPr>
            <a:spLocks noGrp="1"/>
          </p:cNvSpPr>
          <p:nvPr>
            <p:ph sz="quarter" idx="13"/>
          </p:nvPr>
        </p:nvSpPr>
        <p:spPr>
          <a:xfrm>
            <a:off x="436549" y="1739018"/>
            <a:ext cx="6759914" cy="4775334"/>
          </a:xfrm>
        </p:spPr>
        <p:txBody>
          <a:bodyPr>
            <a:normAutofit/>
          </a:bodyPr>
          <a:lstStyle/>
          <a:p>
            <a:r>
              <a:rPr lang="en-US" dirty="0" smtClean="0">
                <a:solidFill>
                  <a:schemeClr val="tx1">
                    <a:lumMod val="75000"/>
                    <a:lumOff val="25000"/>
                  </a:schemeClr>
                </a:solidFill>
              </a:rPr>
              <a:t>Asthma </a:t>
            </a:r>
            <a:r>
              <a:rPr lang="mr-IN" dirty="0" smtClean="0">
                <a:solidFill>
                  <a:schemeClr val="tx1">
                    <a:lumMod val="75000"/>
                    <a:lumOff val="25000"/>
                  </a:schemeClr>
                </a:solidFill>
              </a:rPr>
              <a:t>–</a:t>
            </a:r>
            <a:r>
              <a:rPr lang="en-US" dirty="0" smtClean="0">
                <a:solidFill>
                  <a:schemeClr val="tx1">
                    <a:lumMod val="75000"/>
                    <a:lumOff val="25000"/>
                  </a:schemeClr>
                </a:solidFill>
              </a:rPr>
              <a:t> inflamed airways: </a:t>
            </a:r>
          </a:p>
          <a:p>
            <a:pPr lvl="1"/>
            <a:endParaRPr lang="en-US" dirty="0" smtClean="0">
              <a:solidFill>
                <a:schemeClr val="tx1">
                  <a:lumMod val="75000"/>
                  <a:lumOff val="25000"/>
                </a:schemeClr>
              </a:solidFill>
            </a:endParaRPr>
          </a:p>
          <a:p>
            <a:pPr lvl="1"/>
            <a:r>
              <a:rPr lang="en-US" dirty="0" smtClean="0">
                <a:solidFill>
                  <a:schemeClr val="tx1">
                    <a:lumMod val="75000"/>
                    <a:lumOff val="25000"/>
                  </a:schemeClr>
                </a:solidFill>
              </a:rPr>
              <a:t>TRIGGERs of Asthma attacks (excess mucus): </a:t>
            </a:r>
          </a:p>
          <a:p>
            <a:pPr lvl="2"/>
            <a:r>
              <a:rPr lang="en-US" dirty="0" smtClean="0">
                <a:solidFill>
                  <a:schemeClr val="tx1">
                    <a:lumMod val="75000"/>
                    <a:lumOff val="25000"/>
                  </a:schemeClr>
                </a:solidFill>
              </a:rPr>
              <a:t>Allergens e.g. </a:t>
            </a:r>
            <a:r>
              <a:rPr lang="en-US" dirty="0">
                <a:solidFill>
                  <a:schemeClr val="tx1">
                    <a:lumMod val="75000"/>
                    <a:lumOff val="25000"/>
                  </a:schemeClr>
                </a:solidFill>
              </a:rPr>
              <a:t>pet dander, dust mites, pollen or mold. </a:t>
            </a:r>
            <a:endParaRPr lang="en-US" dirty="0" smtClean="0">
              <a:solidFill>
                <a:schemeClr val="tx1">
                  <a:lumMod val="75000"/>
                  <a:lumOff val="25000"/>
                </a:schemeClr>
              </a:solidFill>
            </a:endParaRPr>
          </a:p>
          <a:p>
            <a:pPr lvl="2"/>
            <a:r>
              <a:rPr lang="en-US" dirty="0" smtClean="0">
                <a:solidFill>
                  <a:schemeClr val="tx1">
                    <a:lumMod val="75000"/>
                    <a:lumOff val="25000"/>
                  </a:schemeClr>
                </a:solidFill>
              </a:rPr>
              <a:t>Non</a:t>
            </a:r>
            <a:r>
              <a:rPr lang="en-US" dirty="0">
                <a:solidFill>
                  <a:schemeClr val="tx1">
                    <a:lumMod val="75000"/>
                    <a:lumOff val="25000"/>
                  </a:schemeClr>
                </a:solidFill>
              </a:rPr>
              <a:t>-</a:t>
            </a:r>
            <a:r>
              <a:rPr lang="en-US" dirty="0" smtClean="0">
                <a:solidFill>
                  <a:schemeClr val="tx1">
                    <a:lumMod val="75000"/>
                    <a:lumOff val="25000"/>
                  </a:schemeClr>
                </a:solidFill>
              </a:rPr>
              <a:t>allergens e.g. </a:t>
            </a:r>
            <a:r>
              <a:rPr lang="en-US" b="1" dirty="0" smtClean="0">
                <a:solidFill>
                  <a:schemeClr val="tx1">
                    <a:lumMod val="75000"/>
                    <a:lumOff val="25000"/>
                  </a:schemeClr>
                </a:solidFill>
              </a:rPr>
              <a:t>smoke</a:t>
            </a:r>
            <a:r>
              <a:rPr lang="en-US" b="1" dirty="0">
                <a:solidFill>
                  <a:schemeClr val="tx1">
                    <a:lumMod val="75000"/>
                    <a:lumOff val="25000"/>
                  </a:schemeClr>
                </a:solidFill>
              </a:rPr>
              <a:t>, </a:t>
            </a:r>
            <a:r>
              <a:rPr lang="en-US" b="1" dirty="0" smtClean="0">
                <a:solidFill>
                  <a:schemeClr val="tx1">
                    <a:lumMod val="75000"/>
                    <a:lumOff val="25000"/>
                  </a:schemeClr>
                </a:solidFill>
              </a:rPr>
              <a:t>pollution, cold air, weather changes</a:t>
            </a:r>
          </a:p>
          <a:p>
            <a:pPr lvl="1"/>
            <a:endParaRPr lang="en-US" dirty="0" smtClean="0">
              <a:solidFill>
                <a:schemeClr val="tx1">
                  <a:lumMod val="75000"/>
                  <a:lumOff val="25000"/>
                </a:schemeClr>
              </a:solidFill>
            </a:endParaRPr>
          </a:p>
          <a:p>
            <a:pPr lvl="1"/>
            <a:r>
              <a:rPr lang="en-US" dirty="0" smtClean="0">
                <a:solidFill>
                  <a:schemeClr val="tx1">
                    <a:lumMod val="75000"/>
                    <a:lumOff val="25000"/>
                  </a:schemeClr>
                </a:solidFill>
              </a:rPr>
              <a:t>US Prevalence: CDC (2016) </a:t>
            </a:r>
            <a:r>
              <a:rPr lang="mr-IN" dirty="0" smtClean="0">
                <a:solidFill>
                  <a:schemeClr val="tx1">
                    <a:lumMod val="75000"/>
                    <a:lumOff val="25000"/>
                  </a:schemeClr>
                </a:solidFill>
              </a:rPr>
              <a:t>–</a:t>
            </a:r>
            <a:r>
              <a:rPr lang="en-US" dirty="0" smtClean="0">
                <a:solidFill>
                  <a:schemeClr val="tx1">
                    <a:lumMod val="75000"/>
                    <a:lumOff val="25000"/>
                  </a:schemeClr>
                </a:solidFill>
              </a:rPr>
              <a:t> 1 in 14</a:t>
            </a:r>
          </a:p>
          <a:p>
            <a:pPr lvl="1"/>
            <a:r>
              <a:rPr lang="en-US" dirty="0" smtClean="0">
                <a:solidFill>
                  <a:schemeClr val="tx1">
                    <a:lumMod val="75000"/>
                    <a:lumOff val="25000"/>
                  </a:schemeClr>
                </a:solidFill>
              </a:rPr>
              <a:t>US Mortality (CDC, 2013): </a:t>
            </a:r>
          </a:p>
          <a:p>
            <a:pPr lvl="2"/>
            <a:r>
              <a:rPr lang="en-US" dirty="0" smtClean="0">
                <a:solidFill>
                  <a:schemeClr val="tx1">
                    <a:lumMod val="75000"/>
                    <a:lumOff val="25000"/>
                  </a:schemeClr>
                </a:solidFill>
              </a:rPr>
              <a:t>10 per day </a:t>
            </a:r>
          </a:p>
          <a:p>
            <a:pPr lvl="2"/>
            <a:r>
              <a:rPr lang="is-IS" dirty="0" smtClean="0">
                <a:solidFill>
                  <a:schemeClr val="tx1">
                    <a:lumMod val="75000"/>
                    <a:lumOff val="25000"/>
                  </a:schemeClr>
                </a:solidFill>
              </a:rPr>
              <a:t>3,630 per year</a:t>
            </a:r>
          </a:p>
          <a:p>
            <a:pPr lvl="2"/>
            <a:r>
              <a:rPr lang="is-IS" b="1" dirty="0" smtClean="0">
                <a:solidFill>
                  <a:schemeClr val="tx1">
                    <a:lumMod val="75000"/>
                    <a:lumOff val="25000"/>
                  </a:schemeClr>
                </a:solidFill>
              </a:rPr>
              <a:t>Many avoidable with proper treatment and care</a:t>
            </a:r>
          </a:p>
          <a:p>
            <a:pPr lvl="2"/>
            <a:r>
              <a:rPr lang="en-US" dirty="0" smtClean="0">
                <a:solidFill>
                  <a:schemeClr val="tx1">
                    <a:lumMod val="75000"/>
                    <a:lumOff val="25000"/>
                  </a:schemeClr>
                </a:solidFill>
              </a:rPr>
              <a:t>3</a:t>
            </a:r>
            <a:r>
              <a:rPr lang="en-US" baseline="30000" dirty="0" smtClean="0">
                <a:solidFill>
                  <a:schemeClr val="tx1">
                    <a:lumMod val="75000"/>
                    <a:lumOff val="25000"/>
                  </a:schemeClr>
                </a:solidFill>
              </a:rPr>
              <a:t>rd</a:t>
            </a:r>
            <a:r>
              <a:rPr lang="en-US" dirty="0" smtClean="0">
                <a:solidFill>
                  <a:schemeClr val="tx1">
                    <a:lumMod val="75000"/>
                    <a:lumOff val="25000"/>
                  </a:schemeClr>
                </a:solidFill>
              </a:rPr>
              <a:t> leading cause </a:t>
            </a:r>
            <a:r>
              <a:rPr lang="en-US" dirty="0">
                <a:solidFill>
                  <a:schemeClr val="tx1">
                    <a:lumMod val="75000"/>
                    <a:lumOff val="25000"/>
                  </a:schemeClr>
                </a:solidFill>
              </a:rPr>
              <a:t>of </a:t>
            </a:r>
            <a:r>
              <a:rPr lang="en-US" dirty="0" smtClean="0">
                <a:solidFill>
                  <a:schemeClr val="tx1">
                    <a:lumMod val="75000"/>
                    <a:lumOff val="25000"/>
                  </a:schemeClr>
                </a:solidFill>
              </a:rPr>
              <a:t>children’s hospital stays (CDC, 2010)</a:t>
            </a:r>
          </a:p>
          <a:p>
            <a:pPr lvl="2"/>
            <a:endParaRPr lang="en-US" dirty="0" smtClean="0"/>
          </a:p>
        </p:txBody>
      </p:sp>
      <p:pic>
        <p:nvPicPr>
          <p:cNvPr id="4" name="Picture 3" descr="Screen Shot 2016-10-27 at 22.08.08.png"/>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9495402" y="4467513"/>
            <a:ext cx="1931850" cy="321975"/>
          </a:xfrm>
          <a:prstGeom prst="rect">
            <a:avLst/>
          </a:prstGeom>
        </p:spPr>
      </p:pic>
      <p:pic>
        <p:nvPicPr>
          <p:cNvPr id="20" name="Picture 19" descr="Screen Shot 2016-10-27 at 22.36.17.png"/>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Effect>
                      <a14:colorTemperature colorTemp="53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6092258" y="3723341"/>
            <a:ext cx="2970179" cy="1339492"/>
          </a:xfrm>
          <a:prstGeom prst="rect">
            <a:avLst/>
          </a:prstGeom>
        </p:spPr>
      </p:pic>
      <p:pic>
        <p:nvPicPr>
          <p:cNvPr id="21" name="Picture 20" descr="Screen Shot 2016-10-27 at 22.40.19.png"/>
          <p:cNvPicPr>
            <a:picLocks noChangeAspect="1"/>
          </p:cNvPicPr>
          <p:nvPr/>
        </p:nvPicPr>
        <p:blipFill rotWithShape="1">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l="5299" r="4796" b="9816"/>
          <a:stretch/>
        </p:blipFill>
        <p:spPr>
          <a:xfrm>
            <a:off x="6858096" y="1316317"/>
            <a:ext cx="2204341" cy="2484531"/>
          </a:xfrm>
          <a:prstGeom prst="rect">
            <a:avLst/>
          </a:prstGeom>
        </p:spPr>
      </p:pic>
    </p:spTree>
    <p:extLst>
      <p:ext uri="{BB962C8B-B14F-4D97-AF65-F5344CB8AC3E}">
        <p14:creationId xmlns:p14="http://schemas.microsoft.com/office/powerpoint/2010/main" val="28246212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Screen Shot 2016-10-28 at 02.31.42.png"/>
          <p:cNvPicPr>
            <a:picLocks noChangeAspect="1"/>
          </p:cNvPicPr>
          <p:nvPr/>
        </p:nvPicPr>
        <p:blipFill>
          <a:blip r:embed="rId3" cstate="print">
            <a:duotone>
              <a:prstClr val="black"/>
              <a:srgbClr val="D9C3A5">
                <a:tint val="50000"/>
                <a:satMod val="180000"/>
              </a:srgbClr>
            </a:duotone>
            <a:alphaModFix amt="18000"/>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0335524" cy="6858000"/>
          </a:xfrm>
          <a:prstGeom prst="rect">
            <a:avLst/>
          </a:prstGeom>
        </p:spPr>
      </p:pic>
      <p:sp>
        <p:nvSpPr>
          <p:cNvPr id="24" name="Title 23"/>
          <p:cNvSpPr>
            <a:spLocks noGrp="1"/>
          </p:cNvSpPr>
          <p:nvPr>
            <p:ph type="title"/>
          </p:nvPr>
        </p:nvSpPr>
        <p:spPr/>
        <p:txBody>
          <a:bodyPr/>
          <a:lstStyle/>
          <a:p>
            <a:r>
              <a:rPr lang="en-US" dirty="0" smtClean="0"/>
              <a:t>Motivation: Service</a:t>
            </a:r>
            <a:endParaRPr lang="en-US" dirty="0"/>
          </a:p>
        </p:txBody>
      </p:sp>
      <p:sp>
        <p:nvSpPr>
          <p:cNvPr id="3" name="Content Placeholder 2"/>
          <p:cNvSpPr>
            <a:spLocks noGrp="1"/>
          </p:cNvSpPr>
          <p:nvPr>
            <p:ph sz="quarter" idx="13"/>
          </p:nvPr>
        </p:nvSpPr>
        <p:spPr>
          <a:xfrm>
            <a:off x="457200" y="1600199"/>
            <a:ext cx="8229600" cy="4914153"/>
          </a:xfrm>
        </p:spPr>
        <p:txBody>
          <a:bodyPr>
            <a:normAutofit fontScale="92500" lnSpcReduction="10000"/>
          </a:bodyPr>
          <a:lstStyle/>
          <a:p>
            <a:r>
              <a:rPr lang="en-US" dirty="0" smtClean="0">
                <a:solidFill>
                  <a:schemeClr val="tx1">
                    <a:lumMod val="75000"/>
                    <a:lumOff val="25000"/>
                  </a:schemeClr>
                </a:solidFill>
              </a:rPr>
              <a:t>Hospital Emergency Department:</a:t>
            </a:r>
          </a:p>
          <a:p>
            <a:pPr lvl="1"/>
            <a:r>
              <a:rPr lang="en-US" b="1" dirty="0">
                <a:solidFill>
                  <a:schemeClr val="tx1">
                    <a:lumMod val="75000"/>
                    <a:lumOff val="25000"/>
                  </a:schemeClr>
                </a:solidFill>
              </a:rPr>
              <a:t>U</a:t>
            </a:r>
            <a:r>
              <a:rPr lang="en-US" b="1" dirty="0" smtClean="0">
                <a:solidFill>
                  <a:schemeClr val="tx1">
                    <a:lumMod val="75000"/>
                    <a:lumOff val="25000"/>
                  </a:schemeClr>
                </a:solidFill>
              </a:rPr>
              <a:t>nplanned</a:t>
            </a:r>
            <a:r>
              <a:rPr lang="en-US" dirty="0" smtClean="0">
                <a:solidFill>
                  <a:schemeClr val="tx1">
                    <a:lumMod val="75000"/>
                    <a:lumOff val="25000"/>
                  </a:schemeClr>
                </a:solidFill>
              </a:rPr>
              <a:t> patient attendance</a:t>
            </a:r>
            <a:endParaRPr lang="en-US" dirty="0">
              <a:solidFill>
                <a:schemeClr val="tx1">
                  <a:lumMod val="75000"/>
                  <a:lumOff val="25000"/>
                </a:schemeClr>
              </a:solidFill>
            </a:endParaRPr>
          </a:p>
          <a:p>
            <a:pPr lvl="1"/>
            <a:r>
              <a:rPr lang="en-US" dirty="0" smtClean="0">
                <a:solidFill>
                  <a:schemeClr val="tx1">
                    <a:lumMod val="75000"/>
                    <a:lumOff val="25000"/>
                  </a:schemeClr>
                </a:solidFill>
              </a:rPr>
              <a:t>Provide </a:t>
            </a:r>
            <a:r>
              <a:rPr lang="en-US" dirty="0">
                <a:solidFill>
                  <a:schemeClr val="tx1">
                    <a:lumMod val="75000"/>
                    <a:lumOff val="25000"/>
                  </a:schemeClr>
                </a:solidFill>
              </a:rPr>
              <a:t>initial treatment for a broad spectrum of illnesses and </a:t>
            </a:r>
            <a:r>
              <a:rPr lang="en-US" dirty="0" smtClean="0">
                <a:solidFill>
                  <a:schemeClr val="tx1">
                    <a:lumMod val="75000"/>
                    <a:lumOff val="25000"/>
                  </a:schemeClr>
                </a:solidFill>
              </a:rPr>
              <a:t>injuries:</a:t>
            </a:r>
          </a:p>
          <a:p>
            <a:pPr lvl="2"/>
            <a:r>
              <a:rPr lang="en-US" dirty="0" smtClean="0">
                <a:solidFill>
                  <a:schemeClr val="tx1">
                    <a:lumMod val="75000"/>
                    <a:lumOff val="25000"/>
                  </a:schemeClr>
                </a:solidFill>
              </a:rPr>
              <a:t>Non-life threatening</a:t>
            </a:r>
          </a:p>
          <a:p>
            <a:pPr lvl="2"/>
            <a:r>
              <a:rPr lang="en-US" dirty="0">
                <a:solidFill>
                  <a:schemeClr val="tx1">
                    <a:lumMod val="75000"/>
                    <a:lumOff val="25000"/>
                  </a:schemeClr>
                </a:solidFill>
              </a:rPr>
              <a:t>L</a:t>
            </a:r>
            <a:r>
              <a:rPr lang="en-US" dirty="0" smtClean="0">
                <a:solidFill>
                  <a:schemeClr val="tx1">
                    <a:lumMod val="75000"/>
                    <a:lumOff val="25000"/>
                  </a:schemeClr>
                </a:solidFill>
              </a:rPr>
              <a:t>ife</a:t>
            </a:r>
            <a:r>
              <a:rPr lang="en-US" dirty="0">
                <a:solidFill>
                  <a:schemeClr val="tx1">
                    <a:lumMod val="75000"/>
                    <a:lumOff val="25000"/>
                  </a:schemeClr>
                </a:solidFill>
              </a:rPr>
              <a:t>-</a:t>
            </a:r>
            <a:r>
              <a:rPr lang="en-US" dirty="0" smtClean="0">
                <a:solidFill>
                  <a:schemeClr val="tx1">
                    <a:lumMod val="75000"/>
                    <a:lumOff val="25000"/>
                  </a:schemeClr>
                </a:solidFill>
              </a:rPr>
              <a:t>threatening: immediate </a:t>
            </a:r>
            <a:r>
              <a:rPr lang="en-US" dirty="0">
                <a:solidFill>
                  <a:schemeClr val="tx1">
                    <a:lumMod val="75000"/>
                    <a:lumOff val="25000"/>
                  </a:schemeClr>
                </a:solidFill>
              </a:rPr>
              <a:t>attention. </a:t>
            </a:r>
            <a:endParaRPr lang="en-US" dirty="0" smtClean="0">
              <a:solidFill>
                <a:schemeClr val="tx1">
                  <a:lumMod val="75000"/>
                  <a:lumOff val="25000"/>
                </a:schemeClr>
              </a:solidFill>
            </a:endParaRPr>
          </a:p>
          <a:p>
            <a:pPr lvl="2"/>
            <a:r>
              <a:rPr lang="en-US" dirty="0">
                <a:solidFill>
                  <a:schemeClr val="tx1">
                    <a:lumMod val="75000"/>
                    <a:lumOff val="25000"/>
                  </a:schemeClr>
                </a:solidFill>
              </a:rPr>
              <a:t>I</a:t>
            </a:r>
            <a:r>
              <a:rPr lang="en-US" dirty="0" smtClean="0">
                <a:solidFill>
                  <a:schemeClr val="tx1">
                    <a:lumMod val="75000"/>
                    <a:lumOff val="25000"/>
                  </a:schemeClr>
                </a:solidFill>
              </a:rPr>
              <a:t>mportant </a:t>
            </a:r>
            <a:r>
              <a:rPr lang="en-US" dirty="0">
                <a:solidFill>
                  <a:schemeClr val="tx1">
                    <a:lumMod val="75000"/>
                    <a:lumOff val="25000"/>
                  </a:schemeClr>
                </a:solidFill>
              </a:rPr>
              <a:t>entry points for those without other means of access to medical care</a:t>
            </a:r>
            <a:r>
              <a:rPr lang="en-US" dirty="0" smtClean="0">
                <a:solidFill>
                  <a:schemeClr val="tx1">
                    <a:lumMod val="75000"/>
                    <a:lumOff val="25000"/>
                  </a:schemeClr>
                </a:solidFill>
              </a:rPr>
              <a:t>.</a:t>
            </a:r>
          </a:p>
          <a:p>
            <a:pPr lvl="1"/>
            <a:r>
              <a:rPr lang="en-US" dirty="0">
                <a:solidFill>
                  <a:schemeClr val="tx1">
                    <a:lumMod val="75000"/>
                    <a:lumOff val="25000"/>
                  </a:schemeClr>
                </a:solidFill>
              </a:rPr>
              <a:t>The annual cost of asthma </a:t>
            </a:r>
            <a:r>
              <a:rPr lang="en-US" dirty="0" smtClean="0">
                <a:solidFill>
                  <a:schemeClr val="tx1">
                    <a:lumMod val="75000"/>
                    <a:lumOff val="25000"/>
                  </a:schemeClr>
                </a:solidFill>
              </a:rPr>
              <a:t>~$</a:t>
            </a:r>
            <a:r>
              <a:rPr lang="en-US" dirty="0">
                <a:solidFill>
                  <a:schemeClr val="tx1">
                    <a:lumMod val="75000"/>
                    <a:lumOff val="25000"/>
                  </a:schemeClr>
                </a:solidFill>
              </a:rPr>
              <a:t>56 </a:t>
            </a:r>
            <a:r>
              <a:rPr lang="en-US" dirty="0" smtClean="0">
                <a:solidFill>
                  <a:schemeClr val="tx1">
                    <a:lumMod val="75000"/>
                    <a:lumOff val="25000"/>
                  </a:schemeClr>
                </a:solidFill>
              </a:rPr>
              <a:t>billion; ~$50 billion (direct; </a:t>
            </a:r>
            <a:r>
              <a:rPr lang="en-US" i="1" dirty="0" smtClean="0">
                <a:solidFill>
                  <a:schemeClr val="tx1">
                    <a:lumMod val="75000"/>
                    <a:lumOff val="25000"/>
                  </a:schemeClr>
                </a:solidFill>
              </a:rPr>
              <a:t>Hospital stays</a:t>
            </a:r>
            <a:r>
              <a:rPr lang="en-US" dirty="0" smtClean="0">
                <a:solidFill>
                  <a:schemeClr val="tx1">
                    <a:lumMod val="75000"/>
                    <a:lumOff val="25000"/>
                  </a:schemeClr>
                </a:solidFill>
              </a:rPr>
              <a:t>*) (CDC, 2012)</a:t>
            </a:r>
          </a:p>
          <a:p>
            <a:pPr marL="57150" indent="0">
              <a:buNone/>
            </a:pPr>
            <a:endParaRPr lang="en-US" dirty="0">
              <a:solidFill>
                <a:schemeClr val="tx1">
                  <a:lumMod val="75000"/>
                  <a:lumOff val="25000"/>
                </a:schemeClr>
              </a:solidFill>
            </a:endParaRPr>
          </a:p>
          <a:p>
            <a:pPr marL="400050"/>
            <a:r>
              <a:rPr lang="en-US" dirty="0" smtClean="0">
                <a:solidFill>
                  <a:schemeClr val="tx1">
                    <a:lumMod val="75000"/>
                    <a:lumOff val="25000"/>
                  </a:schemeClr>
                </a:solidFill>
              </a:rPr>
              <a:t>Need for resource management:</a:t>
            </a:r>
          </a:p>
          <a:p>
            <a:pPr marL="800100" lvl="1"/>
            <a:r>
              <a:rPr lang="en-US" b="1" dirty="0">
                <a:solidFill>
                  <a:schemeClr val="tx1">
                    <a:lumMod val="75000"/>
                    <a:lumOff val="25000"/>
                  </a:schemeClr>
                </a:solidFill>
              </a:rPr>
              <a:t>S</a:t>
            </a:r>
            <a:r>
              <a:rPr lang="en-US" b="1" dirty="0" smtClean="0">
                <a:solidFill>
                  <a:schemeClr val="tx1">
                    <a:lumMod val="75000"/>
                    <a:lumOff val="25000"/>
                  </a:schemeClr>
                </a:solidFill>
              </a:rPr>
              <a:t>taffing needs </a:t>
            </a:r>
          </a:p>
          <a:p>
            <a:pPr marL="800100" lvl="1"/>
            <a:r>
              <a:rPr lang="en-US" b="1" dirty="0" smtClean="0">
                <a:solidFill>
                  <a:schemeClr val="tx1">
                    <a:lumMod val="75000"/>
                    <a:lumOff val="25000"/>
                  </a:schemeClr>
                </a:solidFill>
              </a:rPr>
              <a:t>Drug/ Prescription inventory</a:t>
            </a:r>
          </a:p>
          <a:p>
            <a:pPr marL="800100" lvl="1"/>
            <a:r>
              <a:rPr lang="en-US" b="1" dirty="0" smtClean="0">
                <a:solidFill>
                  <a:schemeClr val="tx1">
                    <a:lumMod val="75000"/>
                    <a:lumOff val="25000"/>
                  </a:schemeClr>
                </a:solidFill>
              </a:rPr>
              <a:t>Facility units</a:t>
            </a:r>
          </a:p>
          <a:p>
            <a:pPr marL="400050"/>
            <a:endParaRPr lang="en-US" dirty="0" smtClean="0"/>
          </a:p>
          <a:p>
            <a:pPr marL="400050"/>
            <a:r>
              <a:rPr lang="en-US" dirty="0" smtClean="0">
                <a:solidFill>
                  <a:srgbClr val="2D2F2B"/>
                </a:solidFill>
              </a:rPr>
              <a:t>Could we predict when the ED will have above median visits for asthma?</a:t>
            </a:r>
          </a:p>
          <a:p>
            <a:pPr lvl="1"/>
            <a:endParaRPr lang="en-US" dirty="0"/>
          </a:p>
        </p:txBody>
      </p:sp>
      <p:pic>
        <p:nvPicPr>
          <p:cNvPr id="4" name="Picture 3" descr="Screen Shot 2016-10-27 at 22.08.08.png"/>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9500712" y="1739018"/>
            <a:ext cx="1931850" cy="321975"/>
          </a:xfrm>
          <a:prstGeom prst="rect">
            <a:avLst/>
          </a:prstGeom>
        </p:spPr>
      </p:pic>
    </p:spTree>
    <p:extLst>
      <p:ext uri="{BB962C8B-B14F-4D97-AF65-F5344CB8AC3E}">
        <p14:creationId xmlns:p14="http://schemas.microsoft.com/office/powerpoint/2010/main" val="11005156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Untitled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131" y="1430122"/>
            <a:ext cx="5992812" cy="4945942"/>
          </a:xfrm>
          <a:prstGeom prst="rect">
            <a:avLst/>
          </a:prstGeom>
        </p:spPr>
      </p:pic>
      <p:sp>
        <p:nvSpPr>
          <p:cNvPr id="2" name="Title 1"/>
          <p:cNvSpPr>
            <a:spLocks noGrp="1"/>
          </p:cNvSpPr>
          <p:nvPr>
            <p:ph type="title"/>
          </p:nvPr>
        </p:nvSpPr>
        <p:spPr>
          <a:xfrm>
            <a:off x="5689601" y="124460"/>
            <a:ext cx="3337560" cy="615688"/>
          </a:xfrm>
        </p:spPr>
        <p:txBody>
          <a:bodyPr/>
          <a:lstStyle/>
          <a:p>
            <a:r>
              <a:rPr lang="en-US" sz="3600" dirty="0" smtClean="0"/>
              <a:t>Methodology</a:t>
            </a:r>
            <a:endParaRPr lang="en-US" sz="3600" dirty="0"/>
          </a:p>
        </p:txBody>
      </p:sp>
      <p:sp>
        <p:nvSpPr>
          <p:cNvPr id="37" name="Rectangle 36"/>
          <p:cNvSpPr/>
          <p:nvPr/>
        </p:nvSpPr>
        <p:spPr>
          <a:xfrm>
            <a:off x="1375798" y="1486551"/>
            <a:ext cx="628598" cy="307777"/>
          </a:xfrm>
          <a:prstGeom prst="rect">
            <a:avLst/>
          </a:prstGeom>
        </p:spPr>
        <p:txBody>
          <a:bodyPr wrap="none">
            <a:spAutoFit/>
            <a:scene3d>
              <a:camera prst="obliqueTopRight"/>
              <a:lightRig rig="threePt" dir="t"/>
            </a:scene3d>
          </a:bodyPr>
          <a:lstStyle/>
          <a:p>
            <a:r>
              <a:rPr lang="en-US" sz="1400" cap="all" dirty="0" smtClean="0">
                <a:solidFill>
                  <a:schemeClr val="tx1">
                    <a:lumMod val="85000"/>
                    <a:lumOff val="15000"/>
                  </a:schemeClr>
                </a:solidFill>
              </a:rPr>
              <a:t>Temp</a:t>
            </a:r>
            <a:endParaRPr lang="en-US" sz="1400" cap="all" dirty="0">
              <a:solidFill>
                <a:schemeClr val="tx1">
                  <a:lumMod val="85000"/>
                  <a:lumOff val="15000"/>
                </a:schemeClr>
              </a:solidFill>
            </a:endParaRPr>
          </a:p>
        </p:txBody>
      </p:sp>
      <p:sp>
        <p:nvSpPr>
          <p:cNvPr id="38" name="Rectangle 37"/>
          <p:cNvSpPr/>
          <p:nvPr/>
        </p:nvSpPr>
        <p:spPr>
          <a:xfrm>
            <a:off x="1311278" y="1950774"/>
            <a:ext cx="693118" cy="307777"/>
          </a:xfrm>
          <a:prstGeom prst="rect">
            <a:avLst/>
          </a:prstGeom>
        </p:spPr>
        <p:txBody>
          <a:bodyPr wrap="none">
            <a:spAutoFit/>
            <a:scene3d>
              <a:camera prst="obliqueTopRight"/>
              <a:lightRig rig="threePt" dir="t"/>
            </a:scene3d>
          </a:bodyPr>
          <a:lstStyle/>
          <a:p>
            <a:r>
              <a:rPr lang="en-US" sz="1400" cap="all" dirty="0" err="1" smtClean="0">
                <a:solidFill>
                  <a:schemeClr val="tx1">
                    <a:lumMod val="85000"/>
                    <a:lumOff val="15000"/>
                  </a:schemeClr>
                </a:solidFill>
              </a:rPr>
              <a:t>DewP</a:t>
            </a:r>
            <a:endParaRPr lang="en-US" sz="1400" cap="all" dirty="0">
              <a:solidFill>
                <a:schemeClr val="tx1">
                  <a:lumMod val="85000"/>
                  <a:lumOff val="15000"/>
                </a:schemeClr>
              </a:solidFill>
            </a:endParaRPr>
          </a:p>
        </p:txBody>
      </p:sp>
      <p:sp>
        <p:nvSpPr>
          <p:cNvPr id="39" name="Rectangle 38"/>
          <p:cNvSpPr/>
          <p:nvPr/>
        </p:nvSpPr>
        <p:spPr>
          <a:xfrm>
            <a:off x="911529" y="2881194"/>
            <a:ext cx="1092867" cy="307777"/>
          </a:xfrm>
          <a:prstGeom prst="rect">
            <a:avLst/>
          </a:prstGeom>
        </p:spPr>
        <p:txBody>
          <a:bodyPr wrap="none">
            <a:spAutoFit/>
            <a:scene3d>
              <a:camera prst="obliqueTopRight"/>
              <a:lightRig rig="threePt" dir="t"/>
            </a:scene3d>
          </a:bodyPr>
          <a:lstStyle/>
          <a:p>
            <a:r>
              <a:rPr lang="en-US" sz="1400" cap="all" dirty="0" smtClean="0">
                <a:solidFill>
                  <a:schemeClr val="tx1">
                    <a:lumMod val="85000"/>
                    <a:lumOff val="15000"/>
                  </a:schemeClr>
                </a:solidFill>
              </a:rPr>
              <a:t>Snow (in)</a:t>
            </a:r>
            <a:endParaRPr lang="en-US" sz="1400" cap="all" dirty="0">
              <a:solidFill>
                <a:schemeClr val="tx1">
                  <a:lumMod val="85000"/>
                  <a:lumOff val="15000"/>
                </a:schemeClr>
              </a:solidFill>
            </a:endParaRPr>
          </a:p>
        </p:txBody>
      </p:sp>
      <p:sp>
        <p:nvSpPr>
          <p:cNvPr id="40" name="Rectangle 39"/>
          <p:cNvSpPr/>
          <p:nvPr/>
        </p:nvSpPr>
        <p:spPr>
          <a:xfrm>
            <a:off x="900395" y="3345417"/>
            <a:ext cx="1104001" cy="307777"/>
          </a:xfrm>
          <a:prstGeom prst="rect">
            <a:avLst/>
          </a:prstGeom>
        </p:spPr>
        <p:txBody>
          <a:bodyPr wrap="none">
            <a:spAutoFit/>
            <a:scene3d>
              <a:camera prst="obliqueTopRight"/>
              <a:lightRig rig="threePt" dir="t"/>
            </a:scene3d>
          </a:bodyPr>
          <a:lstStyle/>
          <a:p>
            <a:r>
              <a:rPr lang="en-US" sz="1400" cap="all" dirty="0" err="1" smtClean="0">
                <a:solidFill>
                  <a:schemeClr val="tx1">
                    <a:lumMod val="85000"/>
                    <a:lumOff val="15000"/>
                  </a:schemeClr>
                </a:solidFill>
              </a:rPr>
              <a:t>Precp</a:t>
            </a:r>
            <a:r>
              <a:rPr lang="en-US" sz="1400" cap="all" dirty="0" smtClean="0">
                <a:solidFill>
                  <a:schemeClr val="tx1">
                    <a:lumMod val="85000"/>
                    <a:lumOff val="15000"/>
                  </a:schemeClr>
                </a:solidFill>
              </a:rPr>
              <a:t> (in)</a:t>
            </a:r>
            <a:endParaRPr lang="en-US" sz="1400" cap="all" dirty="0">
              <a:solidFill>
                <a:schemeClr val="tx1">
                  <a:lumMod val="85000"/>
                  <a:lumOff val="15000"/>
                </a:schemeClr>
              </a:solidFill>
            </a:endParaRPr>
          </a:p>
        </p:txBody>
      </p:sp>
      <p:sp>
        <p:nvSpPr>
          <p:cNvPr id="41" name="Rectangle 40"/>
          <p:cNvSpPr/>
          <p:nvPr/>
        </p:nvSpPr>
        <p:spPr>
          <a:xfrm>
            <a:off x="311292" y="3790280"/>
            <a:ext cx="1693104" cy="307777"/>
          </a:xfrm>
          <a:prstGeom prst="rect">
            <a:avLst/>
          </a:prstGeom>
        </p:spPr>
        <p:txBody>
          <a:bodyPr wrap="none">
            <a:spAutoFit/>
            <a:scene3d>
              <a:camera prst="obliqueTopRight"/>
              <a:lightRig rig="threePt" dir="t"/>
            </a:scene3d>
          </a:bodyPr>
          <a:lstStyle/>
          <a:p>
            <a:r>
              <a:rPr lang="en-US" sz="1400" cap="all" dirty="0" err="1" smtClean="0">
                <a:solidFill>
                  <a:schemeClr val="tx1">
                    <a:lumMod val="85000"/>
                    <a:lumOff val="15000"/>
                  </a:schemeClr>
                </a:solidFill>
              </a:rPr>
              <a:t>Wind_SPD</a:t>
            </a:r>
            <a:r>
              <a:rPr lang="en-US" sz="1400" cap="all" dirty="0" smtClean="0">
                <a:solidFill>
                  <a:schemeClr val="tx1">
                    <a:lumMod val="85000"/>
                    <a:lumOff val="15000"/>
                  </a:schemeClr>
                </a:solidFill>
              </a:rPr>
              <a:t> (mpg)</a:t>
            </a:r>
            <a:endParaRPr lang="en-US" sz="1400" cap="all" dirty="0">
              <a:solidFill>
                <a:schemeClr val="tx1">
                  <a:lumMod val="85000"/>
                  <a:lumOff val="15000"/>
                </a:schemeClr>
              </a:solidFill>
            </a:endParaRPr>
          </a:p>
        </p:txBody>
      </p:sp>
      <p:sp>
        <p:nvSpPr>
          <p:cNvPr id="42" name="Rectangle 41"/>
          <p:cNvSpPr/>
          <p:nvPr/>
        </p:nvSpPr>
        <p:spPr>
          <a:xfrm>
            <a:off x="713408" y="4236144"/>
            <a:ext cx="1290988" cy="307777"/>
          </a:xfrm>
          <a:prstGeom prst="rect">
            <a:avLst/>
          </a:prstGeom>
        </p:spPr>
        <p:txBody>
          <a:bodyPr wrap="none">
            <a:spAutoFit/>
            <a:scene3d>
              <a:camera prst="obliqueTopRight"/>
              <a:lightRig rig="threePt" dir="t"/>
            </a:scene3d>
          </a:bodyPr>
          <a:lstStyle/>
          <a:p>
            <a:r>
              <a:rPr lang="en-US" sz="1400" cap="all" dirty="0" err="1" smtClean="0">
                <a:solidFill>
                  <a:schemeClr val="tx1">
                    <a:lumMod val="85000"/>
                    <a:lumOff val="15000"/>
                  </a:schemeClr>
                </a:solidFill>
              </a:rPr>
              <a:t>Wind_Dir</a:t>
            </a:r>
            <a:r>
              <a:rPr lang="en-US" sz="1400" cap="all" dirty="0" smtClean="0">
                <a:solidFill>
                  <a:schemeClr val="tx1">
                    <a:lumMod val="85000"/>
                    <a:lumOff val="15000"/>
                  </a:schemeClr>
                </a:solidFill>
              </a:rPr>
              <a:t> (°)</a:t>
            </a:r>
            <a:endParaRPr lang="en-US" sz="1400" cap="all" dirty="0">
              <a:solidFill>
                <a:schemeClr val="tx1">
                  <a:lumMod val="85000"/>
                  <a:lumOff val="15000"/>
                </a:schemeClr>
              </a:solidFill>
            </a:endParaRPr>
          </a:p>
        </p:txBody>
      </p:sp>
      <p:sp>
        <p:nvSpPr>
          <p:cNvPr id="46" name="Rectangle 45"/>
          <p:cNvSpPr/>
          <p:nvPr/>
        </p:nvSpPr>
        <p:spPr>
          <a:xfrm>
            <a:off x="667209" y="2438066"/>
            <a:ext cx="1337187" cy="307777"/>
          </a:xfrm>
          <a:prstGeom prst="rect">
            <a:avLst/>
          </a:prstGeom>
        </p:spPr>
        <p:txBody>
          <a:bodyPr wrap="none">
            <a:spAutoFit/>
            <a:scene3d>
              <a:camera prst="obliqueTopRight"/>
              <a:lightRig rig="threePt" dir="t"/>
            </a:scene3d>
          </a:bodyPr>
          <a:lstStyle/>
          <a:p>
            <a:r>
              <a:rPr lang="en-US" sz="1400" cap="all" dirty="0" smtClean="0">
                <a:solidFill>
                  <a:schemeClr val="tx1">
                    <a:lumMod val="85000"/>
                    <a:lumOff val="15000"/>
                  </a:schemeClr>
                </a:solidFill>
              </a:rPr>
              <a:t>Humidity (%)</a:t>
            </a:r>
            <a:endParaRPr lang="en-US" sz="1400" cap="all" dirty="0">
              <a:solidFill>
                <a:schemeClr val="tx1">
                  <a:lumMod val="85000"/>
                  <a:lumOff val="15000"/>
                </a:schemeClr>
              </a:solidFill>
            </a:endParaRPr>
          </a:p>
        </p:txBody>
      </p:sp>
      <p:sp>
        <p:nvSpPr>
          <p:cNvPr id="48" name="Rectangle 47"/>
          <p:cNvSpPr/>
          <p:nvPr/>
        </p:nvSpPr>
        <p:spPr>
          <a:xfrm>
            <a:off x="1306281" y="4715546"/>
            <a:ext cx="698115" cy="307777"/>
          </a:xfrm>
          <a:prstGeom prst="rect">
            <a:avLst/>
          </a:prstGeom>
        </p:spPr>
        <p:txBody>
          <a:bodyPr wrap="none">
            <a:spAutoFit/>
            <a:scene3d>
              <a:camera prst="obliqueTopRight"/>
              <a:lightRig rig="threePt" dir="t"/>
            </a:scene3d>
          </a:bodyPr>
          <a:lstStyle/>
          <a:p>
            <a:r>
              <a:rPr lang="en-US" sz="1400" cap="all" dirty="0" smtClean="0">
                <a:solidFill>
                  <a:schemeClr val="tx1">
                    <a:lumMod val="85000"/>
                    <a:lumOff val="15000"/>
                  </a:schemeClr>
                </a:solidFill>
              </a:rPr>
              <a:t>PM2.5</a:t>
            </a:r>
            <a:endParaRPr lang="en-US" sz="1400" cap="all" dirty="0">
              <a:solidFill>
                <a:schemeClr val="tx1">
                  <a:lumMod val="85000"/>
                  <a:lumOff val="15000"/>
                </a:schemeClr>
              </a:solidFill>
            </a:endParaRPr>
          </a:p>
        </p:txBody>
      </p:sp>
      <p:sp>
        <p:nvSpPr>
          <p:cNvPr id="49" name="Rectangle 48"/>
          <p:cNvSpPr/>
          <p:nvPr/>
        </p:nvSpPr>
        <p:spPr>
          <a:xfrm>
            <a:off x="1192405" y="5264378"/>
            <a:ext cx="811991" cy="307777"/>
          </a:xfrm>
          <a:prstGeom prst="rect">
            <a:avLst/>
          </a:prstGeom>
        </p:spPr>
        <p:txBody>
          <a:bodyPr wrap="none">
            <a:spAutoFit/>
            <a:scene3d>
              <a:camera prst="obliqueTopRight"/>
              <a:lightRig rig="threePt" dir="t"/>
            </a:scene3d>
          </a:bodyPr>
          <a:lstStyle/>
          <a:p>
            <a:r>
              <a:rPr lang="en-US" sz="1400" cap="all" dirty="0" smtClean="0">
                <a:solidFill>
                  <a:schemeClr val="tx1">
                    <a:lumMod val="85000"/>
                    <a:lumOff val="15000"/>
                  </a:schemeClr>
                </a:solidFill>
              </a:rPr>
              <a:t>Ozone</a:t>
            </a:r>
            <a:endParaRPr lang="en-US" sz="1400" cap="all" dirty="0">
              <a:solidFill>
                <a:schemeClr val="tx1">
                  <a:lumMod val="85000"/>
                  <a:lumOff val="15000"/>
                </a:schemeClr>
              </a:solidFill>
            </a:endParaRPr>
          </a:p>
        </p:txBody>
      </p:sp>
      <p:sp>
        <p:nvSpPr>
          <p:cNvPr id="50" name="Rectangle 49"/>
          <p:cNvSpPr/>
          <p:nvPr/>
        </p:nvSpPr>
        <p:spPr>
          <a:xfrm>
            <a:off x="1062136" y="5863866"/>
            <a:ext cx="942260" cy="307777"/>
          </a:xfrm>
          <a:prstGeom prst="rect">
            <a:avLst/>
          </a:prstGeom>
        </p:spPr>
        <p:txBody>
          <a:bodyPr wrap="none">
            <a:spAutoFit/>
            <a:scene3d>
              <a:camera prst="obliqueTopRight"/>
              <a:lightRig rig="threePt" dir="t"/>
            </a:scene3d>
          </a:bodyPr>
          <a:lstStyle/>
          <a:p>
            <a:r>
              <a:rPr lang="en-US" sz="1400" b="1" cap="all" dirty="0" smtClean="0">
                <a:solidFill>
                  <a:schemeClr val="tx2"/>
                </a:solidFill>
              </a:rPr>
              <a:t>ED visits</a:t>
            </a:r>
            <a:endParaRPr lang="en-US" sz="1400" b="1" cap="all" dirty="0">
              <a:solidFill>
                <a:schemeClr val="tx2"/>
              </a:solidFill>
            </a:endParaRPr>
          </a:p>
        </p:txBody>
      </p:sp>
      <p:grpSp>
        <p:nvGrpSpPr>
          <p:cNvPr id="88" name="Group 87"/>
          <p:cNvGrpSpPr/>
          <p:nvPr/>
        </p:nvGrpSpPr>
        <p:grpSpPr>
          <a:xfrm>
            <a:off x="7242489" y="826171"/>
            <a:ext cx="794433" cy="5631173"/>
            <a:chOff x="7222169" y="826171"/>
            <a:chExt cx="794433" cy="5631173"/>
          </a:xfrm>
        </p:grpSpPr>
        <p:sp>
          <p:nvSpPr>
            <p:cNvPr id="53" name="Rectangle 52"/>
            <p:cNvSpPr/>
            <p:nvPr/>
          </p:nvSpPr>
          <p:spPr>
            <a:xfrm>
              <a:off x="7329105" y="1320140"/>
              <a:ext cx="663718" cy="5137204"/>
            </a:xfrm>
            <a:prstGeom prst="rect">
              <a:avLst/>
            </a:prstGeom>
            <a:solidFill>
              <a:schemeClr val="accent4">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Arrow Connector 62"/>
            <p:cNvCxnSpPr/>
            <p:nvPr/>
          </p:nvCxnSpPr>
          <p:spPr>
            <a:xfrm flipH="1">
              <a:off x="7329105" y="1206154"/>
              <a:ext cx="610099" cy="0"/>
            </a:xfrm>
            <a:prstGeom prst="straightConnector1">
              <a:avLst/>
            </a:prstGeom>
            <a:ln>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7222169" y="826171"/>
              <a:ext cx="794433" cy="369332"/>
            </a:xfrm>
            <a:prstGeom prst="rect">
              <a:avLst/>
            </a:prstGeom>
          </p:spPr>
          <p:txBody>
            <a:bodyPr wrap="none">
              <a:spAutoFit/>
            </a:bodyPr>
            <a:lstStyle/>
            <a:p>
              <a:r>
                <a:rPr lang="en-US" dirty="0" smtClean="0">
                  <a:solidFill>
                    <a:schemeClr val="accent4"/>
                  </a:solidFill>
                </a:rPr>
                <a:t>*2014</a:t>
              </a:r>
              <a:endParaRPr lang="en-US" dirty="0">
                <a:solidFill>
                  <a:schemeClr val="accent4"/>
                </a:solidFill>
              </a:endParaRPr>
            </a:p>
          </p:txBody>
        </p:sp>
      </p:grpSp>
      <p:cxnSp>
        <p:nvCxnSpPr>
          <p:cNvPr id="79" name="Straight Arrow Connector 78"/>
          <p:cNvCxnSpPr/>
          <p:nvPr/>
        </p:nvCxnSpPr>
        <p:spPr>
          <a:xfrm>
            <a:off x="2303788" y="6685944"/>
            <a:ext cx="5729676" cy="0"/>
          </a:xfrm>
          <a:prstGeom prst="straightConnector1">
            <a:avLst/>
          </a:prstGeom>
          <a:ln w="12700" cmpd="sng">
            <a:solidFill>
              <a:schemeClr val="bg1">
                <a:lumMod val="65000"/>
              </a:schemeClr>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sp>
        <p:nvSpPr>
          <p:cNvPr id="82" name="Rectangle 81"/>
          <p:cNvSpPr/>
          <p:nvPr/>
        </p:nvSpPr>
        <p:spPr>
          <a:xfrm>
            <a:off x="1688693" y="6451703"/>
            <a:ext cx="696375" cy="369332"/>
          </a:xfrm>
          <a:prstGeom prst="rect">
            <a:avLst/>
          </a:prstGeom>
        </p:spPr>
        <p:txBody>
          <a:bodyPr wrap="none">
            <a:spAutoFit/>
          </a:bodyPr>
          <a:lstStyle/>
          <a:p>
            <a:r>
              <a:rPr lang="en-US" cap="all" dirty="0" smtClean="0">
                <a:solidFill>
                  <a:schemeClr val="tx1">
                    <a:lumMod val="50000"/>
                    <a:lumOff val="50000"/>
                  </a:schemeClr>
                </a:solidFill>
              </a:rPr>
              <a:t>2006</a:t>
            </a:r>
            <a:endParaRPr lang="en-US" cap="all" dirty="0">
              <a:solidFill>
                <a:schemeClr val="tx1">
                  <a:lumMod val="50000"/>
                  <a:lumOff val="50000"/>
                </a:schemeClr>
              </a:solidFill>
            </a:endParaRPr>
          </a:p>
        </p:txBody>
      </p:sp>
      <p:sp>
        <p:nvSpPr>
          <p:cNvPr id="83" name="Rectangle 82"/>
          <p:cNvSpPr/>
          <p:nvPr/>
        </p:nvSpPr>
        <p:spPr>
          <a:xfrm>
            <a:off x="7964280" y="6451703"/>
            <a:ext cx="696375" cy="369332"/>
          </a:xfrm>
          <a:prstGeom prst="rect">
            <a:avLst/>
          </a:prstGeom>
        </p:spPr>
        <p:txBody>
          <a:bodyPr wrap="none">
            <a:spAutoFit/>
          </a:bodyPr>
          <a:lstStyle/>
          <a:p>
            <a:r>
              <a:rPr lang="en-US" cap="all" dirty="0" smtClean="0">
                <a:solidFill>
                  <a:schemeClr val="tx1">
                    <a:lumMod val="50000"/>
                    <a:lumOff val="50000"/>
                  </a:schemeClr>
                </a:solidFill>
              </a:rPr>
              <a:t>2015</a:t>
            </a:r>
            <a:endParaRPr lang="en-US" cap="all" dirty="0">
              <a:solidFill>
                <a:schemeClr val="tx1">
                  <a:lumMod val="50000"/>
                  <a:lumOff val="50000"/>
                </a:schemeClr>
              </a:solidFill>
            </a:endParaRPr>
          </a:p>
        </p:txBody>
      </p:sp>
      <p:sp>
        <p:nvSpPr>
          <p:cNvPr id="85" name="Rectangle 84"/>
          <p:cNvSpPr/>
          <p:nvPr/>
        </p:nvSpPr>
        <p:spPr>
          <a:xfrm>
            <a:off x="4868767" y="6451703"/>
            <a:ext cx="730526" cy="369332"/>
          </a:xfrm>
          <a:prstGeom prst="rect">
            <a:avLst/>
          </a:prstGeom>
        </p:spPr>
        <p:txBody>
          <a:bodyPr wrap="none">
            <a:spAutoFit/>
          </a:bodyPr>
          <a:lstStyle/>
          <a:p>
            <a:r>
              <a:rPr lang="en-US" cap="all" dirty="0" smtClean="0">
                <a:solidFill>
                  <a:srgbClr val="7F7F7F"/>
                </a:solidFill>
              </a:rPr>
              <a:t>DATE</a:t>
            </a:r>
            <a:endParaRPr lang="en-US" cap="all" dirty="0">
              <a:solidFill>
                <a:srgbClr val="7F7F7F"/>
              </a:solidFill>
            </a:endParaRPr>
          </a:p>
        </p:txBody>
      </p:sp>
      <p:grpSp>
        <p:nvGrpSpPr>
          <p:cNvPr id="121" name="Group 120"/>
          <p:cNvGrpSpPr/>
          <p:nvPr/>
        </p:nvGrpSpPr>
        <p:grpSpPr>
          <a:xfrm>
            <a:off x="2394663" y="699504"/>
            <a:ext cx="4954762" cy="5768000"/>
            <a:chOff x="2394663" y="699504"/>
            <a:chExt cx="4954762" cy="5768000"/>
          </a:xfrm>
        </p:grpSpPr>
        <p:sp>
          <p:nvSpPr>
            <p:cNvPr id="54" name="Rectangle 53"/>
            <p:cNvSpPr/>
            <p:nvPr/>
          </p:nvSpPr>
          <p:spPr>
            <a:xfrm>
              <a:off x="2394663" y="1330300"/>
              <a:ext cx="4954762" cy="5137204"/>
            </a:xfrm>
            <a:prstGeom prst="rect">
              <a:avLst/>
            </a:prstGeom>
            <a:solidFill>
              <a:schemeClr val="accent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3010315" y="699504"/>
              <a:ext cx="2679286" cy="369332"/>
            </a:xfrm>
            <a:prstGeom prst="rect">
              <a:avLst/>
            </a:prstGeom>
          </p:spPr>
          <p:txBody>
            <a:bodyPr wrap="square">
              <a:spAutoFit/>
            </a:bodyPr>
            <a:lstStyle/>
            <a:p>
              <a:pPr algn="ctr"/>
              <a:r>
                <a:rPr lang="en-US" dirty="0">
                  <a:solidFill>
                    <a:schemeClr val="accent1"/>
                  </a:solidFill>
                </a:rPr>
                <a:t>10-fold </a:t>
              </a:r>
              <a:r>
                <a:rPr lang="en-US" dirty="0" smtClean="0">
                  <a:solidFill>
                    <a:schemeClr val="accent1"/>
                  </a:solidFill>
                </a:rPr>
                <a:t>CV Test-Train</a:t>
              </a:r>
              <a:endParaRPr lang="en-US" dirty="0">
                <a:solidFill>
                  <a:schemeClr val="accent1"/>
                </a:solidFill>
              </a:endParaRPr>
            </a:p>
          </p:txBody>
        </p:sp>
        <p:cxnSp>
          <p:nvCxnSpPr>
            <p:cNvPr id="59" name="Straight Arrow Connector 58"/>
            <p:cNvCxnSpPr/>
            <p:nvPr/>
          </p:nvCxnSpPr>
          <p:spPr>
            <a:xfrm flipV="1">
              <a:off x="2394663" y="1195503"/>
              <a:ext cx="4954762" cy="1802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pic>
        <p:nvPicPr>
          <p:cNvPr id="117" name="Picture 116"/>
          <p:cNvPicPr>
            <a:picLocks noChangeAspect="1"/>
          </p:cNvPicPr>
          <p:nvPr/>
        </p:nvPicPr>
        <p:blipFill>
          <a:blip r:embed="rId4">
            <a:alphaModFix amt="80000"/>
          </a:blip>
          <a:stretch>
            <a:fillRect/>
          </a:stretch>
        </p:blipFill>
        <p:spPr>
          <a:xfrm>
            <a:off x="168875" y="5593180"/>
            <a:ext cx="754924" cy="782884"/>
          </a:xfrm>
          <a:prstGeom prst="rect">
            <a:avLst/>
          </a:prstGeom>
        </p:spPr>
      </p:pic>
      <p:pic>
        <p:nvPicPr>
          <p:cNvPr id="118" name="Picture 117" descr="Screen Shot 2016-10-28 at 05.59.19.png"/>
          <p:cNvPicPr>
            <a:picLocks noChangeAspect="1"/>
          </p:cNvPicPr>
          <p:nvPr/>
        </p:nvPicPr>
        <p:blipFill>
          <a:blip r:embed="rId5">
            <a:alphaModFix amt="80000"/>
            <a:extLst>
              <a:ext uri="{28A0092B-C50C-407E-A947-70E740481C1C}">
                <a14:useLocalDpi xmlns:a14="http://schemas.microsoft.com/office/drawing/2010/main" val="0"/>
              </a:ext>
            </a:extLst>
          </a:blip>
          <a:stretch>
            <a:fillRect/>
          </a:stretch>
        </p:blipFill>
        <p:spPr>
          <a:xfrm>
            <a:off x="168875" y="4927518"/>
            <a:ext cx="814732" cy="308741"/>
          </a:xfrm>
          <a:prstGeom prst="rect">
            <a:avLst/>
          </a:prstGeom>
        </p:spPr>
      </p:pic>
      <p:pic>
        <p:nvPicPr>
          <p:cNvPr id="119" name="Picture 118"/>
          <p:cNvPicPr>
            <a:picLocks noChangeAspect="1"/>
          </p:cNvPicPr>
          <p:nvPr/>
        </p:nvPicPr>
        <p:blipFill>
          <a:blip r:embed="rId6">
            <a:alphaModFix amt="80000"/>
          </a:blip>
          <a:stretch>
            <a:fillRect/>
          </a:stretch>
        </p:blipFill>
        <p:spPr>
          <a:xfrm>
            <a:off x="168875" y="1320140"/>
            <a:ext cx="1344494" cy="372321"/>
          </a:xfrm>
          <a:prstGeom prst="rect">
            <a:avLst/>
          </a:prstGeom>
        </p:spPr>
      </p:pic>
      <p:pic>
        <p:nvPicPr>
          <p:cNvPr id="120" name="Picture 119"/>
          <p:cNvPicPr>
            <a:picLocks noChangeAspect="1"/>
          </p:cNvPicPr>
          <p:nvPr/>
        </p:nvPicPr>
        <p:blipFill>
          <a:blip r:embed="rId7">
            <a:alphaModFix amt="80000"/>
          </a:blip>
          <a:stretch>
            <a:fillRect/>
          </a:stretch>
        </p:blipFill>
        <p:spPr>
          <a:xfrm>
            <a:off x="168875" y="1692461"/>
            <a:ext cx="929653" cy="257803"/>
          </a:xfrm>
          <a:prstGeom prst="rect">
            <a:avLst/>
          </a:prstGeom>
        </p:spPr>
      </p:pic>
      <p:grpSp>
        <p:nvGrpSpPr>
          <p:cNvPr id="104" name="Group 103"/>
          <p:cNvGrpSpPr/>
          <p:nvPr/>
        </p:nvGrpSpPr>
        <p:grpSpPr>
          <a:xfrm>
            <a:off x="3749069" y="689348"/>
            <a:ext cx="3460448" cy="5776972"/>
            <a:chOff x="3610532" y="699089"/>
            <a:chExt cx="3503258" cy="5776972"/>
          </a:xfrm>
        </p:grpSpPr>
        <p:cxnSp>
          <p:nvCxnSpPr>
            <p:cNvPr id="60" name="Straight Arrow Connector 59"/>
            <p:cNvCxnSpPr/>
            <p:nvPr/>
          </p:nvCxnSpPr>
          <p:spPr>
            <a:xfrm flipH="1" flipV="1">
              <a:off x="6320264" y="1087286"/>
              <a:ext cx="510956" cy="1"/>
            </a:xfrm>
            <a:prstGeom prst="straightConnector1">
              <a:avLst/>
            </a:prstGeom>
            <a:ln w="19050" cmpd="sng">
              <a:solidFill>
                <a:srgbClr val="A6A6A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6044037" y="699089"/>
              <a:ext cx="1069753" cy="369332"/>
            </a:xfrm>
            <a:prstGeom prst="rect">
              <a:avLst/>
            </a:prstGeom>
          </p:spPr>
          <p:txBody>
            <a:bodyPr wrap="none">
              <a:spAutoFit/>
            </a:bodyPr>
            <a:lstStyle/>
            <a:p>
              <a:r>
                <a:rPr lang="en-US" dirty="0" smtClean="0">
                  <a:solidFill>
                    <a:schemeClr val="accent3"/>
                  </a:solidFill>
                </a:rPr>
                <a:t>Holdout</a:t>
              </a:r>
              <a:endParaRPr lang="en-US" dirty="0">
                <a:solidFill>
                  <a:schemeClr val="accent3"/>
                </a:solidFill>
              </a:endParaRPr>
            </a:p>
          </p:txBody>
        </p:sp>
        <p:sp>
          <p:nvSpPr>
            <p:cNvPr id="92" name="Rectangle 91"/>
            <p:cNvSpPr/>
            <p:nvPr/>
          </p:nvSpPr>
          <p:spPr>
            <a:xfrm>
              <a:off x="4757647" y="1338857"/>
              <a:ext cx="512012" cy="5137204"/>
            </a:xfrm>
            <a:prstGeom prst="rect">
              <a:avLst/>
            </a:prstGeom>
            <a:solidFill>
              <a:schemeClr val="accent6">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6320264" y="1338857"/>
              <a:ext cx="510956" cy="5137204"/>
            </a:xfrm>
            <a:prstGeom prst="rect">
              <a:avLst/>
            </a:prstGeom>
            <a:solidFill>
              <a:schemeClr val="accent6">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3610532" y="1338857"/>
              <a:ext cx="636348" cy="5137204"/>
            </a:xfrm>
            <a:prstGeom prst="rect">
              <a:avLst/>
            </a:prstGeom>
            <a:solidFill>
              <a:schemeClr val="accent6">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7" name="Straight Arrow Connector 96"/>
            <p:cNvCxnSpPr/>
            <p:nvPr/>
          </p:nvCxnSpPr>
          <p:spPr>
            <a:xfrm flipH="1">
              <a:off x="4757647" y="1081814"/>
              <a:ext cx="503011" cy="5473"/>
            </a:xfrm>
            <a:prstGeom prst="straightConnector1">
              <a:avLst/>
            </a:prstGeom>
            <a:ln w="19050" cmpd="sng">
              <a:solidFill>
                <a:srgbClr val="A6A6A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flipV="1">
              <a:off x="3610532" y="1087285"/>
              <a:ext cx="636348" cy="2"/>
            </a:xfrm>
            <a:prstGeom prst="straightConnector1">
              <a:avLst/>
            </a:prstGeom>
            <a:ln w="19050" cmpd="sng">
              <a:solidFill>
                <a:srgbClr val="A6A6A6"/>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80970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9"/>
                                        </p:tgtEl>
                                      </p:cBhvr>
                                    </p:animEffect>
                                    <p:set>
                                      <p:cBhvr>
                                        <p:cTn id="7" dur="1" fill="hold">
                                          <p:stCondLst>
                                            <p:cond delay="499"/>
                                          </p:stCondLst>
                                        </p:cTn>
                                        <p:tgtEl>
                                          <p:spTgt spid="1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20"/>
                                        </p:tgtEl>
                                      </p:cBhvr>
                                    </p:animEffect>
                                    <p:set>
                                      <p:cBhvr>
                                        <p:cTn id="10" dur="1" fill="hold">
                                          <p:stCondLst>
                                            <p:cond delay="499"/>
                                          </p:stCondLst>
                                        </p:cTn>
                                        <p:tgtEl>
                                          <p:spTgt spid="12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18"/>
                                        </p:tgtEl>
                                      </p:cBhvr>
                                    </p:animEffect>
                                    <p:set>
                                      <p:cBhvr>
                                        <p:cTn id="13" dur="1" fill="hold">
                                          <p:stCondLst>
                                            <p:cond delay="499"/>
                                          </p:stCondLst>
                                        </p:cTn>
                                        <p:tgtEl>
                                          <p:spTgt spid="11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17"/>
                                        </p:tgtEl>
                                      </p:cBhvr>
                                    </p:animEffect>
                                    <p:set>
                                      <p:cBhvr>
                                        <p:cTn id="16" dur="1" fill="hold">
                                          <p:stCondLst>
                                            <p:cond delay="499"/>
                                          </p:stCondLst>
                                        </p:cTn>
                                        <p:tgtEl>
                                          <p:spTgt spid="117"/>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left)">
                                      <p:cBhvr>
                                        <p:cTn id="19" dur="500"/>
                                        <p:tgtEl>
                                          <p:spTgt spid="8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4"/>
                                        </p:tgtEl>
                                        <p:attrNameLst>
                                          <p:attrName>style.visibility</p:attrName>
                                        </p:attrNameLst>
                                      </p:cBhvr>
                                      <p:to>
                                        <p:strVal val="visible"/>
                                      </p:to>
                                    </p:set>
                                    <p:animEffect transition="in" filter="wipe(left)">
                                      <p:cBhvr>
                                        <p:cTn id="24" dur="500"/>
                                        <p:tgtEl>
                                          <p:spTgt spid="10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1"/>
                                        </p:tgtEl>
                                        <p:attrNameLst>
                                          <p:attrName>style.visibility</p:attrName>
                                        </p:attrNameLst>
                                      </p:cBhvr>
                                      <p:to>
                                        <p:strVal val="visible"/>
                                      </p:to>
                                    </p:set>
                                    <p:animEffect transition="in" filter="wipe(left)">
                                      <p:cBhvr>
                                        <p:cTn id="29"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descr="GBT_features.png"/>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6625"/>
          <a:stretch/>
        </p:blipFill>
        <p:spPr>
          <a:xfrm>
            <a:off x="77689" y="1064365"/>
            <a:ext cx="8893767" cy="5268160"/>
          </a:xfrm>
          <a:prstGeom prst="rect">
            <a:avLst/>
          </a:prstGeom>
        </p:spPr>
      </p:pic>
      <p:sp>
        <p:nvSpPr>
          <p:cNvPr id="11" name="Title 1"/>
          <p:cNvSpPr txBox="1">
            <a:spLocks/>
          </p:cNvSpPr>
          <p:nvPr/>
        </p:nvSpPr>
        <p:spPr>
          <a:xfrm>
            <a:off x="2862042" y="124460"/>
            <a:ext cx="6165119" cy="615688"/>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gn="r"/>
            <a:r>
              <a:rPr lang="en-US" sz="3600" dirty="0" smtClean="0"/>
              <a:t>Features of importance </a:t>
            </a:r>
            <a:endParaRPr lang="en-US" sz="3600" dirty="0"/>
          </a:p>
        </p:txBody>
      </p:sp>
      <p:pic>
        <p:nvPicPr>
          <p:cNvPr id="16" name="Picture 15" descr="ROC_train_holdou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7086" y="1629436"/>
            <a:ext cx="4416552" cy="4325112"/>
          </a:xfrm>
          <a:prstGeom prst="rect">
            <a:avLst/>
          </a:prstGeom>
        </p:spPr>
      </p:pic>
    </p:spTree>
    <p:extLst>
      <p:ext uri="{BB962C8B-B14F-4D97-AF65-F5344CB8AC3E}">
        <p14:creationId xmlns:p14="http://schemas.microsoft.com/office/powerpoint/2010/main" val="3169882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
          <p:cNvSpPr txBox="1">
            <a:spLocks/>
          </p:cNvSpPr>
          <p:nvPr/>
        </p:nvSpPr>
        <p:spPr>
          <a:xfrm>
            <a:off x="3872700" y="124460"/>
            <a:ext cx="5154461" cy="615688"/>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gn="r"/>
            <a:r>
              <a:rPr lang="en-US" sz="3600" dirty="0" smtClean="0"/>
              <a:t>Precision &amp; Recall</a:t>
            </a:r>
            <a:endParaRPr lang="en-US" sz="3600" dirty="0"/>
          </a:p>
        </p:txBody>
      </p:sp>
      <p:graphicFrame>
        <p:nvGraphicFramePr>
          <p:cNvPr id="13" name="Table 12"/>
          <p:cNvGraphicFramePr>
            <a:graphicFrameLocks noGrp="1"/>
          </p:cNvGraphicFramePr>
          <p:nvPr>
            <p:extLst>
              <p:ext uri="{D42A27DB-BD31-4B8C-83A1-F6EECF244321}">
                <p14:modId xmlns:p14="http://schemas.microsoft.com/office/powerpoint/2010/main" val="3869997956"/>
              </p:ext>
            </p:extLst>
          </p:nvPr>
        </p:nvGraphicFramePr>
        <p:xfrm>
          <a:off x="643961" y="1463663"/>
          <a:ext cx="4400388" cy="4353732"/>
        </p:xfrm>
        <a:graphic>
          <a:graphicData uri="http://schemas.openxmlformats.org/drawingml/2006/table">
            <a:tbl>
              <a:tblPr firstRow="1" bandRow="1">
                <a:tableStyleId>{073A0DAA-6AF3-43AB-8588-CEC1D06C72B9}</a:tableStyleId>
              </a:tblPr>
              <a:tblGrid>
                <a:gridCol w="1482951"/>
                <a:gridCol w="521390"/>
                <a:gridCol w="1150223"/>
                <a:gridCol w="1245824"/>
              </a:tblGrid>
              <a:tr h="362811">
                <a:tc>
                  <a:txBody>
                    <a:bodyPr/>
                    <a:lstStyle/>
                    <a:p>
                      <a:pPr algn="ctr"/>
                      <a:r>
                        <a:rPr lang="en-US" sz="1600" dirty="0" err="1" smtClean="0"/>
                        <a:t>GBTrees</a:t>
                      </a:r>
                      <a:endParaRPr lang="en-US" sz="1600" b="0" dirty="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r>
                        <a:rPr lang="en-US" sz="1600" dirty="0" smtClean="0"/>
                        <a:t>Precision </a:t>
                      </a:r>
                      <a:endParaRPr lang="en-US" sz="1600" b="0" dirty="0">
                        <a:latin typeface="Avenir Book"/>
                        <a:cs typeface="Avenir Book"/>
                      </a:endParaRPr>
                    </a:p>
                  </a:txBody>
                  <a:tcPr/>
                </a:tc>
                <a:tc>
                  <a:txBody>
                    <a:bodyPr/>
                    <a:lstStyle/>
                    <a:p>
                      <a:pPr algn="ctr"/>
                      <a:r>
                        <a:rPr lang="en-US" sz="1600" dirty="0" smtClean="0"/>
                        <a:t>Recall</a:t>
                      </a:r>
                      <a:endParaRPr lang="en-US" sz="1600" b="0" dirty="0">
                        <a:latin typeface="Avenir Book"/>
                        <a:cs typeface="Avenir Book"/>
                      </a:endParaRPr>
                    </a:p>
                  </a:txBody>
                  <a:tcPr/>
                </a:tc>
              </a:tr>
              <a:tr h="362811">
                <a:tc>
                  <a:txBody>
                    <a:bodyPr/>
                    <a:lstStyle/>
                    <a:p>
                      <a:pPr algn="ctr"/>
                      <a:r>
                        <a:rPr lang="en-US" sz="1600" dirty="0" err="1" smtClean="0"/>
                        <a:t>Training_Test</a:t>
                      </a:r>
                      <a:endParaRPr lang="en-US" sz="1600" b="1" dirty="0" smtClean="0">
                        <a:solidFill>
                          <a:srgbClr val="2D2F2B"/>
                        </a:solidFill>
                        <a:latin typeface="Avenir Book"/>
                        <a:cs typeface="Avenir Book"/>
                      </a:endParaRPr>
                    </a:p>
                  </a:txBody>
                  <a:tcPr/>
                </a:tc>
                <a:tc>
                  <a:txBody>
                    <a:bodyPr/>
                    <a:lstStyle/>
                    <a:p>
                      <a:pPr algn="ctr"/>
                      <a:r>
                        <a:rPr lang="en-US" sz="1600" dirty="0" smtClean="0"/>
                        <a:t>0</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600" dirty="0" smtClean="0"/>
                        <a:t>0.73 </a:t>
                      </a:r>
                      <a:endParaRPr lang="en-US" sz="1600" b="0" dirty="0">
                        <a:latin typeface="Avenir Book"/>
                        <a:cs typeface="Avenir Book"/>
                      </a:endParaRPr>
                    </a:p>
                  </a:txBody>
                  <a:tcPr/>
                </a:tc>
                <a:tc>
                  <a:txBody>
                    <a:bodyPr/>
                    <a:lstStyle/>
                    <a:p>
                      <a:pPr algn="ctr"/>
                      <a:r>
                        <a:rPr lang="nb-NO" sz="1600" dirty="0" smtClean="0"/>
                        <a:t>0.75 </a:t>
                      </a:r>
                      <a:endParaRPr lang="nb-NO" sz="1600" b="0" dirty="0" smtClean="0">
                        <a:latin typeface="Avenir Book"/>
                        <a:cs typeface="Avenir Book"/>
                      </a:endParaRPr>
                    </a:p>
                  </a:txBody>
                  <a:tcPr/>
                </a:tc>
              </a:tr>
              <a:tr h="362811">
                <a:tc>
                  <a:txBody>
                    <a:bodyPr/>
                    <a:lstStyle/>
                    <a:p>
                      <a:pPr algn="ctr"/>
                      <a:endParaRPr lang="en-US" sz="1600" b="0">
                        <a:latin typeface="Avenir Book"/>
                        <a:cs typeface="Avenir Book"/>
                      </a:endParaRPr>
                    </a:p>
                  </a:txBody>
                  <a:tcPr/>
                </a:tc>
                <a:tc>
                  <a:txBody>
                    <a:bodyPr/>
                    <a:lstStyle/>
                    <a:p>
                      <a:pPr algn="ctr"/>
                      <a:r>
                        <a:rPr lang="en-US" sz="1600" dirty="0" smtClean="0"/>
                        <a:t>1</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600" dirty="0" smtClean="0"/>
                        <a:t>0.74</a:t>
                      </a:r>
                      <a:endParaRPr lang="en-US" sz="1600" b="0" dirty="0">
                        <a:latin typeface="Avenir Book"/>
                        <a:cs typeface="Avenir Book"/>
                      </a:endParaRPr>
                    </a:p>
                  </a:txBody>
                  <a:tcPr/>
                </a:tc>
                <a:tc>
                  <a:txBody>
                    <a:bodyPr/>
                    <a:lstStyle/>
                    <a:p>
                      <a:pPr algn="ctr"/>
                      <a:r>
                        <a:rPr lang="nb-NO" sz="1600" dirty="0" smtClean="0"/>
                        <a:t>0.72</a:t>
                      </a:r>
                      <a:endParaRPr lang="nb-NO" sz="1600" b="0" dirty="0" smtClean="0">
                        <a:latin typeface="Avenir Book"/>
                        <a:cs typeface="Avenir Book"/>
                      </a:endParaRPr>
                    </a:p>
                  </a:txBody>
                  <a:tcPr/>
                </a:tc>
              </a:tr>
              <a:tr h="362811">
                <a:tc>
                  <a:txBody>
                    <a:bodyPr/>
                    <a:lstStyle/>
                    <a:p>
                      <a:pPr algn="ctr"/>
                      <a:r>
                        <a:rPr lang="mr-IN" sz="1600" dirty="0" smtClean="0"/>
                        <a:t>avg / total </a:t>
                      </a:r>
                      <a:endParaRPr lang="en-US" sz="1600" b="0" dirty="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r>
                        <a:rPr lang="mr-IN" sz="1600" dirty="0" smtClean="0"/>
                        <a:t>0.74 </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0.74</a:t>
                      </a:r>
                      <a:endParaRPr lang="mr-IN" sz="1600" b="0" dirty="0" smtClean="0">
                        <a:latin typeface="Avenir Book"/>
                        <a:cs typeface="Avenir Book"/>
                      </a:endParaRPr>
                    </a:p>
                  </a:txBody>
                  <a:tcPr/>
                </a:tc>
              </a:tr>
              <a:tr h="362811">
                <a:tc>
                  <a:txBody>
                    <a:bodyPr/>
                    <a:lstStyle/>
                    <a:p>
                      <a:pPr algn="ctr"/>
                      <a:endParaRPr lang="en-US" sz="1600" b="0" dirty="0" smtClean="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endParaRPr lang="en-US" sz="1600" b="0" dirty="0">
                        <a:latin typeface="Avenir Book"/>
                        <a:cs typeface="Avenir Book"/>
                      </a:endParaRPr>
                    </a:p>
                  </a:txBody>
                  <a:tcPr/>
                </a:tc>
              </a:tr>
              <a:tr h="362811">
                <a:tc>
                  <a:txBody>
                    <a:bodyPr/>
                    <a:lstStyle/>
                    <a:p>
                      <a:pPr algn="ctr"/>
                      <a:r>
                        <a:rPr lang="en-US" sz="1600" dirty="0" smtClean="0"/>
                        <a:t>Holdout</a:t>
                      </a:r>
                      <a:endParaRPr lang="en-US" sz="1600" b="0" dirty="0" smtClean="0">
                        <a:latin typeface="Avenir Book"/>
                        <a:cs typeface="Avenir Book"/>
                      </a:endParaRPr>
                    </a:p>
                  </a:txBody>
                  <a:tcPr/>
                </a:tc>
                <a:tc>
                  <a:txBody>
                    <a:bodyPr/>
                    <a:lstStyle/>
                    <a:p>
                      <a:pPr algn="ctr"/>
                      <a:r>
                        <a:rPr lang="en-US" sz="1600" dirty="0" smtClean="0"/>
                        <a:t>0</a:t>
                      </a:r>
                      <a:endParaRPr lang="en-US" sz="1600" b="0" dirty="0">
                        <a:latin typeface="Avenir Book"/>
                        <a:cs typeface="Avenir Book"/>
                      </a:endParaRPr>
                    </a:p>
                  </a:txBody>
                  <a:tcPr/>
                </a:tc>
                <a:tc>
                  <a:txBody>
                    <a:bodyPr/>
                    <a:lstStyle/>
                    <a:p>
                      <a:pPr algn="ctr"/>
                      <a:r>
                        <a:rPr lang="mr-IN" sz="1600" dirty="0" smtClean="0"/>
                        <a:t>0.79 </a:t>
                      </a:r>
                      <a:endParaRPr lang="en-US" sz="1600" b="0" dirty="0">
                        <a:latin typeface="Avenir Book"/>
                        <a:cs typeface="Avenir Book"/>
                      </a:endParaRPr>
                    </a:p>
                  </a:txBody>
                  <a:tcPr/>
                </a:tc>
                <a:tc>
                  <a:txBody>
                    <a:bodyPr/>
                    <a:lstStyle/>
                    <a:p>
                      <a:pPr algn="ctr"/>
                      <a:r>
                        <a:rPr lang="mr-IN" sz="1600" dirty="0" smtClean="0"/>
                        <a:t>0.77</a:t>
                      </a:r>
                      <a:endParaRPr lang="en-US" sz="1600" b="0" dirty="0">
                        <a:latin typeface="Avenir Book"/>
                        <a:cs typeface="Avenir Book"/>
                      </a:endParaRPr>
                    </a:p>
                  </a:txBody>
                  <a:tcPr/>
                </a:tc>
              </a:tr>
              <a:tr h="362811">
                <a:tc>
                  <a:txBody>
                    <a:bodyPr/>
                    <a:lstStyle/>
                    <a:p>
                      <a:pPr algn="ctr"/>
                      <a:endParaRPr lang="en-US" sz="1600" b="0" dirty="0">
                        <a:latin typeface="Avenir Book"/>
                        <a:cs typeface="Avenir Book"/>
                      </a:endParaRPr>
                    </a:p>
                  </a:txBody>
                  <a:tcPr/>
                </a:tc>
                <a:tc>
                  <a:txBody>
                    <a:bodyPr/>
                    <a:lstStyle/>
                    <a:p>
                      <a:pPr algn="ctr"/>
                      <a:r>
                        <a:rPr lang="en-US" sz="1600" dirty="0" smtClean="0"/>
                        <a:t>1</a:t>
                      </a:r>
                      <a:endParaRPr lang="en-US" sz="1600" b="0" dirty="0">
                        <a:latin typeface="Avenir Book"/>
                        <a:cs typeface="Avenir Book"/>
                      </a:endParaRPr>
                    </a:p>
                  </a:txBody>
                  <a:tcPr/>
                </a:tc>
                <a:tc>
                  <a:txBody>
                    <a:bodyPr/>
                    <a:lstStyle/>
                    <a:p>
                      <a:pPr algn="ctr"/>
                      <a:r>
                        <a:rPr lang="mr-IN" sz="1600" dirty="0" smtClean="0"/>
                        <a:t>0.76</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0.78</a:t>
                      </a:r>
                      <a:endParaRPr lang="mr-IN" sz="1600" b="0" dirty="0" smtClean="0">
                        <a:latin typeface="Avenir Book"/>
                        <a:cs typeface="Avenir Book"/>
                      </a:endParaRPr>
                    </a:p>
                  </a:txBody>
                  <a:tcPr/>
                </a:tc>
              </a:tr>
              <a:tr h="362811">
                <a:tc>
                  <a:txBody>
                    <a:bodyPr/>
                    <a:lstStyle/>
                    <a:p>
                      <a:pPr algn="ctr"/>
                      <a:r>
                        <a:rPr lang="mr-IN" sz="1600" dirty="0" smtClean="0"/>
                        <a:t>avg / total </a:t>
                      </a:r>
                      <a:endParaRPr lang="en-US" sz="1600" b="0" dirty="0">
                        <a:latin typeface="Avenir Book"/>
                        <a:cs typeface="Avenir Book"/>
                      </a:endParaRPr>
                    </a:p>
                  </a:txBody>
                  <a:tcPr/>
                </a:tc>
                <a:tc>
                  <a:txBody>
                    <a:bodyPr/>
                    <a:lstStyle/>
                    <a:p>
                      <a:pPr algn="ctr"/>
                      <a:endParaRPr lang="en-US" sz="1600" b="0">
                        <a:latin typeface="Avenir Book"/>
                        <a:cs typeface="Avenir Book"/>
                      </a:endParaRPr>
                    </a:p>
                  </a:txBody>
                  <a:tcPr/>
                </a:tc>
                <a:tc>
                  <a:txBody>
                    <a:bodyPr/>
                    <a:lstStyle/>
                    <a:p>
                      <a:pPr algn="ctr"/>
                      <a:r>
                        <a:rPr lang="mr-IN" sz="1600" dirty="0" smtClean="0"/>
                        <a:t>0.77</a:t>
                      </a:r>
                      <a:endParaRPr lang="en-US" sz="1600" b="0" dirty="0">
                        <a:latin typeface="Avenir Book"/>
                        <a:cs typeface="Avenir Book"/>
                      </a:endParaRPr>
                    </a:p>
                  </a:txBody>
                  <a:tcPr/>
                </a:tc>
                <a:tc>
                  <a:txBody>
                    <a:bodyPr/>
                    <a:lstStyle/>
                    <a:p>
                      <a:pPr algn="ctr"/>
                      <a:r>
                        <a:rPr lang="mr-IN" sz="1600" dirty="0" smtClean="0"/>
                        <a:t>0.77</a:t>
                      </a:r>
                      <a:endParaRPr lang="en-US" sz="1600" b="0" dirty="0">
                        <a:latin typeface="Avenir Book"/>
                        <a:cs typeface="Avenir Book"/>
                      </a:endParaRPr>
                    </a:p>
                  </a:txBody>
                  <a:tcPr/>
                </a:tc>
              </a:tr>
              <a:tr h="362811">
                <a:tc>
                  <a:txBody>
                    <a:bodyPr/>
                    <a:lstStyle/>
                    <a:p>
                      <a:pPr algn="ctr"/>
                      <a:endParaRPr lang="en-US" sz="1600" b="0" dirty="0" smtClean="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mr-IN" sz="1600" b="0" dirty="0" smtClean="0">
                        <a:latin typeface="Avenir Book"/>
                        <a:cs typeface="Avenir Book"/>
                      </a:endParaRPr>
                    </a:p>
                  </a:txBody>
                  <a:tcPr/>
                </a:tc>
              </a:tr>
              <a:tr h="362811">
                <a:tc>
                  <a:txBody>
                    <a:bodyPr/>
                    <a:lstStyle/>
                    <a:p>
                      <a:pPr algn="ctr"/>
                      <a:r>
                        <a:rPr lang="en-US" sz="1600" dirty="0" smtClean="0"/>
                        <a:t>Testing_2014</a:t>
                      </a:r>
                      <a:endParaRPr lang="en-US" sz="1600" b="0" dirty="0" smtClean="0">
                        <a:latin typeface="Avenir Book"/>
                        <a:cs typeface="Avenir Book"/>
                      </a:endParaRPr>
                    </a:p>
                  </a:txBody>
                  <a:tcPr/>
                </a:tc>
                <a:tc>
                  <a:txBody>
                    <a:bodyPr/>
                    <a:lstStyle/>
                    <a:p>
                      <a:pPr algn="ctr"/>
                      <a:r>
                        <a:rPr lang="en-US" sz="1600" dirty="0" smtClean="0"/>
                        <a:t>0</a:t>
                      </a:r>
                      <a:endParaRPr lang="en-US" sz="1600" b="0" dirty="0">
                        <a:latin typeface="Avenir Book"/>
                        <a:cs typeface="Avenir Book"/>
                      </a:endParaRPr>
                    </a:p>
                  </a:txBody>
                  <a:tcPr/>
                </a:tc>
                <a:tc>
                  <a:txBody>
                    <a:bodyPr/>
                    <a:lstStyle/>
                    <a:p>
                      <a:pPr algn="ctr"/>
                      <a:r>
                        <a:rPr lang="mr-IN" sz="1600" dirty="0" smtClean="0"/>
                        <a:t>0.80 </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0.74</a:t>
                      </a:r>
                      <a:endParaRPr lang="mr-IN" sz="1600" b="0" dirty="0" smtClean="0">
                        <a:latin typeface="Avenir Book"/>
                        <a:cs typeface="Avenir Book"/>
                      </a:endParaRPr>
                    </a:p>
                  </a:txBody>
                  <a:tcPr/>
                </a:tc>
              </a:tr>
              <a:tr h="362811">
                <a:tc>
                  <a:txBody>
                    <a:bodyPr/>
                    <a:lstStyle/>
                    <a:p>
                      <a:pPr algn="ctr"/>
                      <a:endParaRPr lang="en-US" sz="1600" b="0" dirty="0">
                        <a:latin typeface="Avenir Book"/>
                        <a:cs typeface="Avenir Book"/>
                      </a:endParaRPr>
                    </a:p>
                  </a:txBody>
                  <a:tcPr/>
                </a:tc>
                <a:tc>
                  <a:txBody>
                    <a:bodyPr/>
                    <a:lstStyle/>
                    <a:p>
                      <a:pPr algn="ctr"/>
                      <a:r>
                        <a:rPr lang="en-US" sz="1600" dirty="0" smtClean="0"/>
                        <a:t>1</a:t>
                      </a:r>
                      <a:endParaRPr lang="en-US" sz="1600" b="0" dirty="0">
                        <a:latin typeface="Avenir Book"/>
                        <a:cs typeface="Avenir Book"/>
                      </a:endParaRPr>
                    </a:p>
                  </a:txBody>
                  <a:tcPr/>
                </a:tc>
                <a:tc>
                  <a:txBody>
                    <a:bodyPr/>
                    <a:lstStyle/>
                    <a:p>
                      <a:pPr algn="ctr"/>
                      <a:r>
                        <a:rPr lang="mr-IN" sz="1600" dirty="0" smtClean="0"/>
                        <a:t>0.86</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0.90</a:t>
                      </a:r>
                      <a:endParaRPr lang="mr-IN" sz="1600" b="0" dirty="0" smtClean="0">
                        <a:latin typeface="Avenir Book"/>
                        <a:cs typeface="Avenir Book"/>
                      </a:endParaRPr>
                    </a:p>
                  </a:txBody>
                  <a:tcPr/>
                </a:tc>
              </a:tr>
              <a:tr h="3628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avg / total </a:t>
                      </a:r>
                      <a:endParaRPr lang="en-US" sz="1600" b="0" dirty="0" smtClean="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r>
                        <a:rPr lang="mr-IN" sz="1600" dirty="0" smtClean="0"/>
                        <a:t>0.8</a:t>
                      </a:r>
                      <a:r>
                        <a:rPr lang="en-US" sz="1600" dirty="0" smtClean="0"/>
                        <a:t>3</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0.8</a:t>
                      </a:r>
                      <a:r>
                        <a:rPr lang="en-US" sz="1600" dirty="0" smtClean="0"/>
                        <a:t>2</a:t>
                      </a:r>
                      <a:endParaRPr lang="mr-IN" sz="1600" b="0" dirty="0" smtClean="0">
                        <a:latin typeface="Avenir Book"/>
                        <a:cs typeface="Avenir Book"/>
                      </a:endParaRPr>
                    </a:p>
                  </a:txBody>
                  <a:tcPr/>
                </a:tc>
              </a:tr>
            </a:tbl>
          </a:graphicData>
        </a:graphic>
      </p:graphicFrame>
      <p:pic>
        <p:nvPicPr>
          <p:cNvPr id="2" name="Picture 1" descr="Screen Shot 2016-10-28 at 07.49.14.png"/>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473656" y="740148"/>
            <a:ext cx="3249414" cy="5903954"/>
          </a:xfrm>
          <a:prstGeom prst="rect">
            <a:avLst/>
          </a:prstGeom>
        </p:spPr>
      </p:pic>
    </p:spTree>
    <p:extLst>
      <p:ext uri="{BB962C8B-B14F-4D97-AF65-F5344CB8AC3E}">
        <p14:creationId xmlns:p14="http://schemas.microsoft.com/office/powerpoint/2010/main" val="3361103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2"/>
                                        </p:tgtEl>
                                        <p:attrNameLst>
                                          <p:attrName>style.opacity</p:attrName>
                                        </p:attrNameLst>
                                      </p:cBhvr>
                                      <p:to>
                                        <p:strVal val="0.25"/>
                                      </p:to>
                                    </p:set>
                                    <p:animEffect filter="image" prLst="opacity: 0.25">
                                      <p:cBhvr rctx="IE">
                                        <p:cTn id="7"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 calendar chart app. for prospective resource management</a:t>
            </a:r>
            <a:endParaRPr lang="en-US" sz="3600" dirty="0"/>
          </a:p>
        </p:txBody>
      </p:sp>
      <p:pic>
        <p:nvPicPr>
          <p:cNvPr id="6" name="Picture 5" descr="Screen Shot 2016-10-28 at 08.10.26.png">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5563" y="1665612"/>
            <a:ext cx="6698110" cy="5155577"/>
          </a:xfrm>
          <a:prstGeom prst="rect">
            <a:avLst/>
          </a:prstGeom>
        </p:spPr>
      </p:pic>
    </p:spTree>
    <p:extLst>
      <p:ext uri="{BB962C8B-B14F-4D97-AF65-F5344CB8AC3E}">
        <p14:creationId xmlns:p14="http://schemas.microsoft.com/office/powerpoint/2010/main" val="342750140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2D2F2B"/>
                </a:solidFill>
              </a:rPr>
              <a:t>A calendar chart app. for prospective resource management</a:t>
            </a:r>
            <a:endParaRPr lang="en-US" dirty="0"/>
          </a:p>
        </p:txBody>
      </p:sp>
      <p:pic>
        <p:nvPicPr>
          <p:cNvPr id="6" name="Picture 5" descr="Screen Shot 2016-10-28 at 08.13.41.png"/>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79171" y="1702422"/>
            <a:ext cx="6587682" cy="5155578"/>
          </a:xfrm>
          <a:prstGeom prst="rect">
            <a:avLst/>
          </a:prstGeom>
        </p:spPr>
      </p:pic>
    </p:spTree>
    <p:extLst>
      <p:ext uri="{BB962C8B-B14F-4D97-AF65-F5344CB8AC3E}">
        <p14:creationId xmlns:p14="http://schemas.microsoft.com/office/powerpoint/2010/main" val="47626102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Online model updating when data is available to improve prediction</a:t>
            </a:r>
            <a:r>
              <a:rPr lang="en-US" sz="3600" dirty="0"/>
              <a:t> </a:t>
            </a:r>
          </a:p>
        </p:txBody>
      </p:sp>
      <p:pic>
        <p:nvPicPr>
          <p:cNvPr id="4" name="Picture 3" descr="Screen Shot 2016-10-28 at 08.26.23.png"/>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23956" y="1655143"/>
            <a:ext cx="6679709" cy="5256935"/>
          </a:xfrm>
          <a:prstGeom prst="rect">
            <a:avLst/>
          </a:prstGeom>
        </p:spPr>
      </p:pic>
    </p:spTree>
    <p:extLst>
      <p:ext uri="{BB962C8B-B14F-4D97-AF65-F5344CB8AC3E}">
        <p14:creationId xmlns:p14="http://schemas.microsoft.com/office/powerpoint/2010/main" val="259726854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Folio">
      <a:dk1>
        <a:sysClr val="windowText" lastClr="000000"/>
      </a:dk1>
      <a:lt1>
        <a:sysClr val="window" lastClr="FFFFFF"/>
      </a:lt1>
      <a:dk2>
        <a:srgbClr val="2D2F2B"/>
      </a:dk2>
      <a:lt2>
        <a:srgbClr val="DEDED7"/>
      </a:lt2>
      <a:accent1>
        <a:srgbClr val="294171"/>
      </a:accent1>
      <a:accent2>
        <a:srgbClr val="748CBC"/>
      </a:accent2>
      <a:accent3>
        <a:srgbClr val="8E887C"/>
      </a:accent3>
      <a:accent4>
        <a:srgbClr val="834736"/>
      </a:accent4>
      <a:accent5>
        <a:srgbClr val="5A1705"/>
      </a:accent5>
      <a:accent6>
        <a:srgbClr val="A0A16A"/>
      </a:accent6>
      <a:hlink>
        <a:srgbClr val="74B6BC"/>
      </a:hlink>
      <a:folHlink>
        <a:srgbClr val="7F95A4"/>
      </a:folHlink>
    </a:clrScheme>
    <a:fontScheme name="Plaza">
      <a:majorFont>
        <a:latin typeface="Century Gothic"/>
        <a:ea typeface=""/>
        <a:cs typeface=""/>
        <a:font script="Jpan" typeface="メイリオ"/>
      </a:majorFont>
      <a:minorFont>
        <a:latin typeface="Century Gothic"/>
        <a:ea typeface=""/>
        <a:cs typeface=""/>
        <a:font script="Jpan" typeface="メイリオ"/>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1146</TotalTime>
  <Words>1021</Words>
  <Application>Microsoft Macintosh PowerPoint</Application>
  <PresentationFormat>On-screen Show (4:3)</PresentationFormat>
  <Paragraphs>159</Paragraphs>
  <Slides>17</Slides>
  <Notes>9</Notes>
  <HiddenSlides>3</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Executive</vt:lpstr>
      <vt:lpstr>Predicting the Number of Asthma Patients Visiting the Emergency Department</vt:lpstr>
      <vt:lpstr>Motivation: Health</vt:lpstr>
      <vt:lpstr>Motivation: Service</vt:lpstr>
      <vt:lpstr>Methodology</vt:lpstr>
      <vt:lpstr>PowerPoint Presentation</vt:lpstr>
      <vt:lpstr>PowerPoint Presentation</vt:lpstr>
      <vt:lpstr>A calendar chart app. for prospective resource management</vt:lpstr>
      <vt:lpstr>A calendar chart app. for prospective resource management</vt:lpstr>
      <vt:lpstr>Online model updating when data is available to improve prediction </vt:lpstr>
      <vt:lpstr>Integrating weather + air quality forecasts in the modeling: </vt:lpstr>
      <vt:lpstr>Further work + extension</vt:lpstr>
      <vt:lpstr>Predicting the Number of Asthma Patients Visiting the Emergency Department</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ED visits with climate data</dc:title>
  <dc:subject/>
  <dc:creator>Heng-Ru May Tan</dc:creator>
  <cp:keywords/>
  <dc:description/>
  <cp:lastModifiedBy>Heng-Ru May Tan</cp:lastModifiedBy>
  <cp:revision>149</cp:revision>
  <cp:lastPrinted>2017-04-07T04:00:11Z</cp:lastPrinted>
  <dcterms:created xsi:type="dcterms:W3CDTF">2016-10-28T01:00:04Z</dcterms:created>
  <dcterms:modified xsi:type="dcterms:W3CDTF">2017-04-07T04:00:27Z</dcterms:modified>
  <cp:category/>
</cp:coreProperties>
</file>